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33CC"/>
    <a:srgbClr val="FFFF66"/>
    <a:srgbClr val="FFFF00"/>
    <a:srgbClr val="FF66FF"/>
    <a:srgbClr val="993366"/>
    <a:srgbClr val="D60093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47" d="100"/>
          <a:sy n="147" d="100"/>
        </p:scale>
        <p:origin x="2082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34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6.xml"/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10A002B-0967-C53F-20FB-EF24504429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95BAD364-6A78-335E-9E10-2EAFB061C5A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54A07F57-94D6-451B-21FF-FE919D05BC2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17B7E395-7F80-BB04-7918-02E29CF6A54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CE8572-B9DB-4349-AF4A-FD8C9A0DE5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>
            <a:extLst>
              <a:ext uri="{FF2B5EF4-FFF2-40B4-BE49-F238E27FC236}">
                <a16:creationId xmlns:a16="http://schemas.microsoft.com/office/drawing/2014/main" id="{56AE3643-503D-691A-700E-F99323A203A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699" name="Rectangle 1027">
            <a:extLst>
              <a:ext uri="{FF2B5EF4-FFF2-40B4-BE49-F238E27FC236}">
                <a16:creationId xmlns:a16="http://schemas.microsoft.com/office/drawing/2014/main" id="{45BF3F4E-C4CE-16E4-2652-1DC7246A7CE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00" name="Rectangle 1028">
            <a:extLst>
              <a:ext uri="{FF2B5EF4-FFF2-40B4-BE49-F238E27FC236}">
                <a16:creationId xmlns:a16="http://schemas.microsoft.com/office/drawing/2014/main" id="{5F840D89-7FF7-A764-E542-377367278CD7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1029">
            <a:extLst>
              <a:ext uri="{FF2B5EF4-FFF2-40B4-BE49-F238E27FC236}">
                <a16:creationId xmlns:a16="http://schemas.microsoft.com/office/drawing/2014/main" id="{E0293D8B-8294-0A10-C873-0FE24570185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02" name="Rectangle 1030">
            <a:extLst>
              <a:ext uri="{FF2B5EF4-FFF2-40B4-BE49-F238E27FC236}">
                <a16:creationId xmlns:a16="http://schemas.microsoft.com/office/drawing/2014/main" id="{28385629-9F60-8490-0F6B-5E955016CA7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03" name="Rectangle 1031">
            <a:extLst>
              <a:ext uri="{FF2B5EF4-FFF2-40B4-BE49-F238E27FC236}">
                <a16:creationId xmlns:a16="http://schemas.microsoft.com/office/drawing/2014/main" id="{B3A52799-160F-B880-BFBE-18C67FE13E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823C30-1E7A-4904-BD1E-3BE2480C0FD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A90A5403-EDF3-FD52-9670-6611CB28FB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CAD812-A932-46E9-BA12-8197F076178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CBF90090-5896-A03F-A2F5-EC124BE9086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EBECF57E-6C19-7EB0-F6D3-2D5BA6533C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59328BFC-D947-5240-5911-ADB7144923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43056D-1425-40A1-ABE7-6361ADB43BD3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D4D8350B-BF2E-3DAA-CF32-507D64819EB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FB9E2E8B-32B6-B1A8-0EF5-04BB486BAF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41ED04B9-2ED0-7C54-B0FF-758ADC0119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A4CB92-9232-4009-9584-DBD542F09CC6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A3500440-FA62-17FD-2B92-0242156E110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EAB7EF3C-4075-CCBF-D83A-CA16056014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D29C8C3B-EADF-272D-2C2D-A0A2C35BD9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61D87C-4481-4023-9700-080CB2D3B49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7AC103CF-85C6-B008-4D43-926BD8508EC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CE39656F-4E51-DCE4-A471-E51F341E5D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8560EEB9-80BB-D559-6C10-24461C1CB6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246D70-B4D6-4BC5-9A32-67919648274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8EE889D0-FB03-FE85-140B-DA1FFC7EC7E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D0EC041C-058F-AD87-19CB-11E5919E03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9A967E92-CB75-9059-1027-60BFBB8676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1BB1BF-3B46-4288-9DCE-1A345CBE9A15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7EA15787-EFD5-3CFC-0930-45CE37457AD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2A3742E8-FDDB-F836-5A34-9526848B23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F9AD456D-2435-ECA9-725F-38FB82E7C6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736E30-671D-4684-8BF5-858571383953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7D2E85EE-E399-E318-2489-D9F66BE8466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DBAFC350-0195-089C-3A7B-3C2B6AD980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6C8173A8-1C71-8349-FE91-C1DC806F32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BA441D-2476-4425-8A08-46070D3A342B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1FBD4382-3072-71B6-8A4A-C9D92E4D8D8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BDCDDAA3-CF6D-FB9F-F1AC-7ABB78E338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CBA6F8AD-859C-CBB8-0CFA-DF7901DF6B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AEC9DE-B198-435C-A3A9-014343FC75A4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BA248D9E-A5BA-F89B-EBCD-A16C9EEC0DB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A01FB430-0514-C946-BF2F-CABEC53255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B44856E8-490C-1286-F7CD-DB2AB327BE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26AE2D-72B1-4D48-90F7-D857FE7F6B92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CF7469DE-4D4B-D4B8-E8B4-13F8A977399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8A153281-A6DC-F35B-B824-113793C5CD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36E72E8C-C296-690B-C58C-11BCE85C71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7C5764-0539-4383-903B-2A1206597C5F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BD0E8368-EF99-C25A-A95B-7E0F6DF1789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EAA93F53-806D-18BC-DB26-A1B40947AD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6080ED57-E9D4-F689-644F-52DA81FF9F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FFBB71-2B58-4BED-A911-9FBBCF1125E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0722" name="Rectangle 2050">
            <a:extLst>
              <a:ext uri="{FF2B5EF4-FFF2-40B4-BE49-F238E27FC236}">
                <a16:creationId xmlns:a16="http://schemas.microsoft.com/office/drawing/2014/main" id="{E33E4E76-9CE5-A1FC-7EB6-900F8C23ACE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2051">
            <a:extLst>
              <a:ext uri="{FF2B5EF4-FFF2-40B4-BE49-F238E27FC236}">
                <a16:creationId xmlns:a16="http://schemas.microsoft.com/office/drawing/2014/main" id="{AE841000-B29D-1F00-CA7A-94CA4EE095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69AF8A1A-C9E4-3A3E-6C8D-025D0D1B70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5D512F-7D88-41CF-A04D-B677E46DB99C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3CB9F298-B958-E1AB-1245-FE06D611AC8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A4ADD029-1A7C-7831-3C50-E311E4E515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166518E3-A162-29EC-881C-2AF1A7AA1A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BCA4B7-0547-4DCC-A941-CAE87C56171D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CF44809F-D350-4473-3749-841B34AF594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221D805E-811E-0E90-54E5-28E92AF2BC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9E263981-D7FB-D37C-EC4A-D78AEA4430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D507A6-4946-4FED-B1DA-E1A933C0FB7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36039DA6-A714-D3EE-B0F5-3BC4068A975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44585940-28F5-F8DE-A12E-09FF6CB298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7A9652F5-C15D-3A7B-A06D-8DE4075006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AD0EC2-4DE2-43B7-AB5D-6EAF12C8AC5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FC4521FF-8BCF-71D1-C283-9B5BBF5B28F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A263F164-CBCF-EF00-94F6-A613B9E13A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4A6BE6E6-B1D4-380E-917E-194107AA03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01355A-5C3C-4924-9DE4-7C2E2B01BB5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E6878CF8-80A9-06E3-68D6-A2BB3C7373A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C71BB8F-BB00-8894-674C-4608F6C368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767DC9C2-DA08-40FD-1964-D7E1E4A8AC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B7F408-DF15-44D5-AE98-D090264524F7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2E3C8243-65CA-E541-70C2-4BBE92ADEE0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E117CDD-DDDD-01A6-7FA2-D98D3D341C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17A86AA4-1555-6099-14F8-A3223966C3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28C241-D69B-48EB-9533-5B97351282BF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B94DA8D7-F975-39A0-10E9-7B88936B58B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F78F7A04-09CA-49A8-0276-096BE0CE08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65C50B06-97B7-0E64-3C1F-13FB15C8E3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848553-5FB9-4144-8CE2-83E1B49A98C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ADBCBACA-8DDD-F63E-C7CD-5C3368745A6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B5ABD605-09F1-E02D-C38B-4A0483434F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C56066ED-A89C-4F18-99C4-959C5BE575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1919A1-5BA5-4910-9CDC-7AF874DE626F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2A62B57D-51D9-5021-D588-411214692BB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1C8905B0-5E67-C64B-6D1E-414A9A0F26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794BF-E0B9-2444-7AF9-328A1683A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42CC72-67AC-5B5E-200D-7BC29E25A8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EBA34A-3621-D3C8-FA53-2C0FA88F2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A6194-20F4-DFA8-D93A-7ABD6ED92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AB253-B1F0-0DB3-6FC9-950844B70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05A06-F9E0-47E6-A8C5-A36161EB6D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3152252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B8E92-AC1A-8E8D-D395-B4FC3C203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7184CF-A5C0-00BD-0330-6E6564C640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C81C5-7E32-E2E4-A907-5E475413E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DE2A1-1C7C-8A66-40D4-C97087417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2249A6-D4C5-0328-4EA5-4C091AA3A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B264A-CECB-48FE-AADA-7B11120C6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853418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1E2F24-FC6B-562E-130B-5CD4F0522B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F563C8-0373-C975-B974-27C336281C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E5DA4-367F-98E2-D135-52949ACBB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724D5-7E5C-1803-44F4-D3A1508D6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A58DC-30A1-9E87-291A-7E68060D1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81087-18D6-4B15-B5E2-7D9BCCDCB4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1547038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10C86-318E-2B06-C565-DEC4363C1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B484BE8-AA46-5175-8044-1DA3CDE091B0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3057C-D653-B773-2E9A-4907E6F3ED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75DD8-4886-B789-9955-5453C96C7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9DBB8-226E-2972-77A7-73609F0F5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4370342-9CD5-4F9B-9E8B-586F8557E7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0693349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D5775-D36F-6C7F-8060-E4CCF8C34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AED9B71B-F7F6-21FE-719A-2EF30ABF4360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EF82CA-0784-AA35-1FA0-10AA840815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98328F-B680-F487-D908-EEE5D01B43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A2079F-1119-51A6-94BE-D6A579D18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BB8E23-AA66-A0AC-761F-8ED33FD51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C4F59AC-2663-4EE6-8608-083CC64BE3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2170165"/>
      </p:ext>
    </p:extLst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11361-BAB0-226B-7EA3-0B635EBDE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57497-8D61-A156-3649-8EAD55552966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21129F84-B06C-DF59-1986-968DB9EC90EB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D8851B-56E5-E0C1-A812-82AD30023D2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7B9F03-B208-A6A2-63EA-99812A897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AF0E87-8BE5-EE67-6843-8AEF85B3D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EA4D45E-9628-450C-89B6-E4DC678FF6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1447331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6895F-DC1D-579A-F2DF-AB4E83337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34F6E-C4C5-9866-8132-6C9C347A0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76948-8E34-0B0D-1241-C45912DBC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47013-2262-7DB3-4969-53366BB8C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8E33D-34A6-0F39-5021-3F3E3E79D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70FB9-7693-4F3A-8375-B63D327093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5874983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F90D5-CD9A-C94D-A4F0-94DFBE669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2716E0-B0E1-3DCD-D4AA-CB216D6821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60061-6A19-9CA5-BE1F-C7981BAA0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DE74D-E938-BA5D-3172-8AE597589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5B8AB-F6C9-BD96-0394-A04D36507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0CD46-62F7-4DD9-ACB4-F820A0B16D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1406812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5AA78-B812-C52D-94BC-36CA1FB24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7ECA2-B842-3868-F2F0-EE6EDCBBD4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9D59D6-744A-E3E1-35F7-43E0BBBE67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D39C4F-079E-AD4B-DC2B-C1B29698D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C96A1A-404C-C30E-17CD-9C820C8C3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8355C4-6021-EBBA-6DD5-41B2FEF76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8F45F-5B00-4911-8DD1-B744C7AE21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440415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6E8E4-4923-1031-0384-AE1A7089B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8D002C-52FC-4213-7FB4-0A0FAF9DFE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1F2E47-7D3D-B4FE-3004-5F9E103581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41CCC1-3B68-D5E0-2C77-369BF7BEE5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14A914-137D-5450-F1D6-05E8A5D82E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96589A-236F-C894-47AA-FDCF51E90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72AE90-3F0F-48D1-1301-9239FBA23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022852-AB1D-94BA-07E0-EEBB60AAC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F9FEF-253B-4797-B7C3-6D2355502A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993995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91285-609D-B6A5-1FF8-3DA3FF1F8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B150AB-065C-BC08-D539-B946F2653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460842-42AB-E2E0-19A2-18A8104B9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2AF355-18A1-4846-69C1-72ABA7DA9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B5A8C-3DE3-41EC-9C54-4314AA095E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180771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1FA674-9CAA-30CD-9616-82F083718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887251-F5F8-DE8F-59B5-D4D700128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D6AB12-599B-4C68-7252-012300B35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DFD1D-EE7F-45F0-AEFF-6C52D33BE4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9176155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11281-48C1-5EFD-7C50-2F65F8CB6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EA9C1-CB09-1473-588B-853BE071E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F8DBBD-FC01-B1E7-157A-6B13D9583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6DFA65-15F3-AA0B-D8F5-DAEE20D4D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99734-E0BE-249C-1FA9-02855CE70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607E57-47CF-2A64-A732-802C864D2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3BEC1-749F-49F2-87BA-3824D00447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8563093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F7238-0DD4-94D9-BE27-ADB67EAB1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D3F2CE-6BD0-0DCE-A35D-3C490E039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7CAA04-1692-2E4E-E385-B20DD7414F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163F78-E8E6-EECA-1CC9-358177C26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F3D206-4637-4C37-CC79-29B3AF78D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85A168-B4E0-F0AA-28BC-B0C365624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14979-74CE-43E9-8486-3688CB66AA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0427463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99"/>
            </a:gs>
            <a:gs pos="19000">
              <a:srgbClr val="1170FF"/>
            </a:gs>
            <a:gs pos="28999">
              <a:srgbClr val="3333CC"/>
            </a:gs>
            <a:gs pos="39999">
              <a:srgbClr val="2E6792"/>
            </a:gs>
            <a:gs pos="53000">
              <a:srgbClr val="9999FF"/>
            </a:gs>
            <a:gs pos="84000">
              <a:srgbClr val="00CCCC"/>
            </a:gs>
            <a:gs pos="100000">
              <a:srgbClr val="3399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25DD07D-DBBE-CB92-B4AC-2857C07C0F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A120B92-CD19-B297-73FA-ED0730489B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8E65794-CFCC-FC9C-1090-A9F3453C406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F2ADF9F-5706-03B0-481C-BC4B56924AF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89D19B5-EDB3-BE37-E4B9-F108C661D3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DFE2442-5140-4E8D-975E-AE249AA5B41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14.xml"/><Relationship Id="rId1" Type="http://schemas.openxmlformats.org/officeDocument/2006/relationships/audio" Target="file:///C:\Documents%20and%20Settings\Robin%20Stone\My%20Documents\midi%20music\bitedust.mid" TargetMode="External"/><Relationship Id="rId6" Type="http://schemas.openxmlformats.org/officeDocument/2006/relationships/audio" Target="../media/audio8.wav"/><Relationship Id="rId5" Type="http://schemas.openxmlformats.org/officeDocument/2006/relationships/audio" Target="../media/audio11.wav"/><Relationship Id="rId4" Type="http://schemas.openxmlformats.org/officeDocument/2006/relationships/audio" Target="../media/audio4.wav"/><Relationship Id="rId9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audio" Target="../media/audio6.wav"/><Relationship Id="rId7" Type="http://schemas.openxmlformats.org/officeDocument/2006/relationships/image" Target="../media/image18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6" Type="http://schemas.openxmlformats.org/officeDocument/2006/relationships/audio" Target="../media/audio12.wav"/><Relationship Id="rId5" Type="http://schemas.openxmlformats.org/officeDocument/2006/relationships/audio" Target="../media/audio1.wav"/><Relationship Id="rId4" Type="http://schemas.openxmlformats.org/officeDocument/2006/relationships/audio" Target="../media/audio7.wav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audio" Target="../media/audio13.wav"/><Relationship Id="rId7" Type="http://schemas.openxmlformats.org/officeDocument/2006/relationships/image" Target="../media/image19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Relationship Id="rId6" Type="http://schemas.openxmlformats.org/officeDocument/2006/relationships/audio" Target="../media/audio7.wav"/><Relationship Id="rId5" Type="http://schemas.openxmlformats.org/officeDocument/2006/relationships/audio" Target="../media/audio3.wav"/><Relationship Id="rId4" Type="http://schemas.openxmlformats.org/officeDocument/2006/relationships/audio" Target="../media/audio5.wav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3.xml"/><Relationship Id="rId1" Type="http://schemas.openxmlformats.org/officeDocument/2006/relationships/audio" Target="file:///C:\Documents%20and%20Settings\Robin%20Stone\My%20Documents\midi%20music\aintnomountainhighenough.mid" TargetMode="External"/><Relationship Id="rId6" Type="http://schemas.openxmlformats.org/officeDocument/2006/relationships/audio" Target="../media/audio8.wav"/><Relationship Id="rId5" Type="http://schemas.openxmlformats.org/officeDocument/2006/relationships/audio" Target="../media/audio13.wav"/><Relationship Id="rId4" Type="http://schemas.openxmlformats.org/officeDocument/2006/relationships/audio" Target="../media/audio6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audio" Target="../media/audio9.wav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2.jpeg"/><Relationship Id="rId2" Type="http://schemas.openxmlformats.org/officeDocument/2006/relationships/slideLayout" Target="../slideLayouts/slideLayout13.xml"/><Relationship Id="rId1" Type="http://schemas.openxmlformats.org/officeDocument/2006/relationships/audio" Target="file:///C:\Documents%20and%20Settings\Robin%20Stone\My%20Documents\midi%20music\eyetig.mid" TargetMode="External"/><Relationship Id="rId6" Type="http://schemas.openxmlformats.org/officeDocument/2006/relationships/audio" Target="../media/audio10.wav"/><Relationship Id="rId5" Type="http://schemas.openxmlformats.org/officeDocument/2006/relationships/audio" Target="../media/audio15.wav"/><Relationship Id="rId4" Type="http://schemas.openxmlformats.org/officeDocument/2006/relationships/audio" Target="../media/audio14.wav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notesSlide" Target="../notesSlides/notesSlide16.xml"/><Relationship Id="rId7" Type="http://schemas.openxmlformats.org/officeDocument/2006/relationships/audio" Target="../media/audio13.wav"/><Relationship Id="rId2" Type="http://schemas.openxmlformats.org/officeDocument/2006/relationships/slideLayout" Target="../slideLayouts/slideLayout14.xml"/><Relationship Id="rId1" Type="http://schemas.openxmlformats.org/officeDocument/2006/relationships/audio" Target="file:///C:\Documents%20and%20Settings\Robin%20Stone\My%20Documents\midi%20music\closerwalkwiththee.mid" TargetMode="External"/><Relationship Id="rId6" Type="http://schemas.openxmlformats.org/officeDocument/2006/relationships/audio" Target="../media/audio4.wav"/><Relationship Id="rId11" Type="http://schemas.openxmlformats.org/officeDocument/2006/relationships/image" Target="../media/image3.png"/><Relationship Id="rId5" Type="http://schemas.openxmlformats.org/officeDocument/2006/relationships/audio" Target="../media/audio1.wav"/><Relationship Id="rId10" Type="http://schemas.openxmlformats.org/officeDocument/2006/relationships/image" Target="../media/image25.jpeg"/><Relationship Id="rId4" Type="http://schemas.openxmlformats.org/officeDocument/2006/relationships/audio" Target="../media/audio7.wav"/><Relationship Id="rId9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audio" Target="../media/audio3.wav"/><Relationship Id="rId3" Type="http://schemas.openxmlformats.org/officeDocument/2006/relationships/notesSlide" Target="../notesSlides/notesSlide17.xml"/><Relationship Id="rId7" Type="http://schemas.openxmlformats.org/officeDocument/2006/relationships/audio" Target="../media/audio2.wav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audio" Target="file:///C:\Documents%20and%20Settings\Robin%20Stone\My%20Documents\midi%20music\EveryBreatheYouTake.mid" TargetMode="External"/><Relationship Id="rId6" Type="http://schemas.openxmlformats.org/officeDocument/2006/relationships/audio" Target="../media/audio4.wav"/><Relationship Id="rId11" Type="http://schemas.openxmlformats.org/officeDocument/2006/relationships/image" Target="../media/image28.wmf"/><Relationship Id="rId5" Type="http://schemas.openxmlformats.org/officeDocument/2006/relationships/audio" Target="../media/audio5.wav"/><Relationship Id="rId10" Type="http://schemas.openxmlformats.org/officeDocument/2006/relationships/image" Target="../media/image27.wmf"/><Relationship Id="rId4" Type="http://schemas.openxmlformats.org/officeDocument/2006/relationships/audio" Target="../media/audio1.wav"/><Relationship Id="rId9" Type="http://schemas.openxmlformats.org/officeDocument/2006/relationships/image" Target="../media/image26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notesSlide" Target="../notesSlides/notesSlide18.xml"/><Relationship Id="rId7" Type="http://schemas.openxmlformats.org/officeDocument/2006/relationships/audio" Target="../media/audio7.wav"/><Relationship Id="rId2" Type="http://schemas.openxmlformats.org/officeDocument/2006/relationships/slideLayout" Target="../slideLayouts/slideLayout13.xml"/><Relationship Id="rId1" Type="http://schemas.openxmlformats.org/officeDocument/2006/relationships/audio" Target="file:///C:\Documents%20and%20Settings\Robin%20Stone\My%20Documents\midi%20music\amazinggrace.mid" TargetMode="External"/><Relationship Id="rId6" Type="http://schemas.openxmlformats.org/officeDocument/2006/relationships/audio" Target="../media/audio8.wav"/><Relationship Id="rId11" Type="http://schemas.openxmlformats.org/officeDocument/2006/relationships/image" Target="../media/image3.png"/><Relationship Id="rId5" Type="http://schemas.openxmlformats.org/officeDocument/2006/relationships/audio" Target="../media/audio5.wav"/><Relationship Id="rId10" Type="http://schemas.openxmlformats.org/officeDocument/2006/relationships/image" Target="../media/image31.wmf"/><Relationship Id="rId4" Type="http://schemas.openxmlformats.org/officeDocument/2006/relationships/audio" Target="../media/audio1.wav"/><Relationship Id="rId9" Type="http://schemas.openxmlformats.org/officeDocument/2006/relationships/image" Target="../media/image30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audio" Target="../media/audio13.wav"/><Relationship Id="rId7" Type="http://schemas.openxmlformats.org/officeDocument/2006/relationships/image" Target="../media/image32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Relationship Id="rId6" Type="http://schemas.openxmlformats.org/officeDocument/2006/relationships/audio" Target="../media/audio9.wav"/><Relationship Id="rId5" Type="http://schemas.openxmlformats.org/officeDocument/2006/relationships/audio" Target="../media/audio6.wav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Documents%20and%20Settings\Robin%20Stone\Meredith%20Sanders\midi%20music\callingallangels.mid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audio" Target="file:///C:\Documents%20and%20Settings\Robin%20Stone\My%20Documents\midi%20music\ifeelgood-jamesbrown.mid" TargetMode="External"/><Relationship Id="rId6" Type="http://schemas.openxmlformats.org/officeDocument/2006/relationships/image" Target="../media/image34.wmf"/><Relationship Id="rId5" Type="http://schemas.openxmlformats.org/officeDocument/2006/relationships/audio" Target="../media/audio8.wav"/><Relationship Id="rId4" Type="http://schemas.openxmlformats.org/officeDocument/2006/relationships/audio" Target="../media/audio7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4.xml"/><Relationship Id="rId7" Type="http://schemas.openxmlformats.org/officeDocument/2006/relationships/hyperlink" Target="http://images.google.com/imgres?imgurl=http://www.pkpress.com/guideline_images/Knight%2520helmet.jpg&amp;imgrefurl=http://www.pkpress.com/guidelines.htm&amp;h=504&amp;w=360&amp;sz=175&amp;tbnid=xc21IlUvb55JXM:&amp;tbnh=128&amp;tbnw=91&amp;hl=en&amp;start=2&amp;prev=/images%3Fq%3Dpicture%2Bof%2Ba%2Bknight%26svnum%3D10%26hl%3Den%26lr%3D" TargetMode="External"/><Relationship Id="rId2" Type="http://schemas.openxmlformats.org/officeDocument/2006/relationships/slideLayout" Target="../slideLayouts/slideLayout14.xml"/><Relationship Id="rId1" Type="http://schemas.openxmlformats.org/officeDocument/2006/relationships/audio" Target="file:///C:\Documents%20and%20Settings\Robin%20Stone\Meredith%20Sanders\midi%20music\disco.mid" TargetMode="External"/><Relationship Id="rId6" Type="http://schemas.openxmlformats.org/officeDocument/2006/relationships/image" Target="../media/image5.jpeg"/><Relationship Id="rId5" Type="http://schemas.openxmlformats.org/officeDocument/2006/relationships/hyperlink" Target="http://images.google.com/imgres?imgurl=http://papayne.rootsweb.com/knight-1.jpeg&amp;imgrefurl=http://papayne.rootsweb.com/&amp;h=225&amp;w=220&amp;sz=11&amp;tbnid=P2RG5I_7t_pCgM:&amp;tbnh=102&amp;tbnw=99&amp;hl=en&amp;start=1&amp;prev=/images%3Fq%3Dpicture%2Bof%2Ba%2Bknight%26svnum%3D10%26hl%3Den%26lr%3D" TargetMode="External"/><Relationship Id="rId4" Type="http://schemas.openxmlformats.org/officeDocument/2006/relationships/audio" Target="../media/audio1.wav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7.wmf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audio" Target="../media/audio7.wav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audio" Target="../media/audio6.wav"/><Relationship Id="rId5" Type="http://schemas.openxmlformats.org/officeDocument/2006/relationships/audio" Target="../media/audio4.wav"/><Relationship Id="rId4" Type="http://schemas.openxmlformats.org/officeDocument/2006/relationships/audio" Target="../media/audio8.wav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audio" Target="../media/audio6.wav"/><Relationship Id="rId7" Type="http://schemas.openxmlformats.org/officeDocument/2006/relationships/audio" Target="../media/audio4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6" Type="http://schemas.openxmlformats.org/officeDocument/2006/relationships/audio" Target="../media/audio7.wav"/><Relationship Id="rId5" Type="http://schemas.openxmlformats.org/officeDocument/2006/relationships/audio" Target="../media/audio10.wav"/><Relationship Id="rId10" Type="http://schemas.openxmlformats.org/officeDocument/2006/relationships/image" Target="../media/image12.wmf"/><Relationship Id="rId4" Type="http://schemas.openxmlformats.org/officeDocument/2006/relationships/audio" Target="../media/audio9.wav"/><Relationship Id="rId9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4.xml"/><Relationship Id="rId1" Type="http://schemas.openxmlformats.org/officeDocument/2006/relationships/audio" Target="file:///C:\Documents%20and%20Settings\Robin%20Stone\My%20Documents\midi%20music\badboys.mid" TargetMode="External"/><Relationship Id="rId6" Type="http://schemas.openxmlformats.org/officeDocument/2006/relationships/image" Target="../media/image13.wmf"/><Relationship Id="rId5" Type="http://schemas.openxmlformats.org/officeDocument/2006/relationships/audio" Target="../media/audio4.wav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DF53686-1960-60F3-71C1-4E146A6AFDD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524000"/>
          </a:xfrm>
        </p:spPr>
        <p:txBody>
          <a:bodyPr anchor="ctr"/>
          <a:lstStyle/>
          <a:p>
            <a:r>
              <a:rPr lang="en-US" altLang="en-US" sz="8000" b="1">
                <a:solidFill>
                  <a:srgbClr val="33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Middle Ages of Europe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542DAED-0593-D729-BB2A-2BC507FAE67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66800" y="5943600"/>
            <a:ext cx="6400800" cy="685800"/>
          </a:xfrm>
        </p:spPr>
        <p:txBody>
          <a:bodyPr/>
          <a:lstStyle/>
          <a:p>
            <a:r>
              <a:rPr lang="en-US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yriad Condensed Web" pitchFamily="34" charset="0"/>
              </a:rPr>
              <a:t>By: Mrs. Sanders’ 6</a:t>
            </a:r>
            <a:r>
              <a:rPr lang="en-US" altLang="en-US" sz="4000" baseline="30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yriad Condensed Web" pitchFamily="34" charset="0"/>
              </a:rPr>
              <a:t>th</a:t>
            </a:r>
            <a:r>
              <a:rPr lang="en-US" alt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yriad Condensed Web" pitchFamily="34" charset="0"/>
              </a:rPr>
              <a:t> Grade Class</a:t>
            </a:r>
          </a:p>
        </p:txBody>
      </p:sp>
      <p:pic>
        <p:nvPicPr>
          <p:cNvPr id="2053" name="Picture 5">
            <a:extLst>
              <a:ext uri="{FF2B5EF4-FFF2-40B4-BE49-F238E27FC236}">
                <a16:creationId xmlns:a16="http://schemas.microsoft.com/office/drawing/2014/main" id="{F87D8D95-6ECE-F7AA-41CF-99E2A71F55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447800"/>
            <a:ext cx="2795588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build="p" autoUpdateAnimBg="0"/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rgbClr val="0047FF"/>
            </a:gs>
            <a:gs pos="13000">
              <a:srgbClr val="000082"/>
            </a:gs>
            <a:gs pos="28000">
              <a:srgbClr val="0047FF"/>
            </a:gs>
            <a:gs pos="42000">
              <a:srgbClr val="000082"/>
            </a:gs>
            <a:gs pos="57001">
              <a:srgbClr val="0047FF"/>
            </a:gs>
            <a:gs pos="72000">
              <a:srgbClr val="000082"/>
            </a:gs>
            <a:gs pos="87000">
              <a:srgbClr val="0047FF"/>
            </a:gs>
            <a:gs pos="100000">
              <a:srgbClr val="00008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33400F55-5E7B-21F9-E541-A1B17A0130B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86000"/>
            <a:ext cx="3810000" cy="4114800"/>
          </a:xfrm>
        </p:spPr>
        <p:txBody>
          <a:bodyPr/>
          <a:lstStyle/>
          <a:p>
            <a:r>
              <a:rPr lang="en-US" altLang="en-US" sz="2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yriad Condensed Web" pitchFamily="34" charset="0"/>
              </a:rPr>
              <a:t>The two-handed sword was a very large sword with visions of the ordinary sword.</a:t>
            </a:r>
          </a:p>
          <a:p>
            <a:r>
              <a:rPr lang="en-US" altLang="en-US" sz="2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yriad Condensed Web" pitchFamily="34" charset="0"/>
              </a:rPr>
              <a:t>The battle-axes were on a yard handle, and swung with both hands.</a:t>
            </a:r>
          </a:p>
          <a:p>
            <a:r>
              <a:rPr lang="en-US" altLang="en-US" sz="28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yriad Condensed Web" pitchFamily="34" charset="0"/>
              </a:rPr>
              <a:t>The cross bows were like a gun that shot arrows.</a:t>
            </a:r>
          </a:p>
        </p:txBody>
      </p:sp>
      <p:sp>
        <p:nvSpPr>
          <p:cNvPr id="16391" name="WordArt 7">
            <a:extLst>
              <a:ext uri="{FF2B5EF4-FFF2-40B4-BE49-F238E27FC236}">
                <a16:creationId xmlns:a16="http://schemas.microsoft.com/office/drawing/2014/main" id="{702CEAEB-F5AB-057B-A420-5A854F2C1EB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124200" y="381000"/>
            <a:ext cx="4953000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0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Weapons</a:t>
            </a:r>
          </a:p>
        </p:txBody>
      </p:sp>
      <p:pic>
        <p:nvPicPr>
          <p:cNvPr id="16392" name="Picture 8">
            <a:extLst>
              <a:ext uri="{FF2B5EF4-FFF2-40B4-BE49-F238E27FC236}">
                <a16:creationId xmlns:a16="http://schemas.microsoft.com/office/drawing/2014/main" id="{1D612082-760B-FA89-AF08-FCDA0FF394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438400"/>
            <a:ext cx="4572000" cy="363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4" name="Picture 10">
            <a:extLst>
              <a:ext uri="{FF2B5EF4-FFF2-40B4-BE49-F238E27FC236}">
                <a16:creationId xmlns:a16="http://schemas.microsoft.com/office/drawing/2014/main" id="{F84985C2-6A80-B014-E08F-5BCB55221BA9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flipV="1">
            <a:off x="762000" y="152400"/>
            <a:ext cx="1416050" cy="1905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95" name="WordArt 11">
            <a:extLst>
              <a:ext uri="{FF2B5EF4-FFF2-40B4-BE49-F238E27FC236}">
                <a16:creationId xmlns:a16="http://schemas.microsoft.com/office/drawing/2014/main" id="{8798E6C2-4B19-E21F-8CA4-F9803E801E2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90800" y="1676400"/>
            <a:ext cx="6096000" cy="4095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i="1" kern="10" spc="560"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 panose="020B0A04020102020204" pitchFamily="34" charset="0"/>
              </a:rPr>
              <a:t>Brittany, Samantha, and Shuntelle</a:t>
            </a:r>
          </a:p>
        </p:txBody>
      </p:sp>
      <p:pic>
        <p:nvPicPr>
          <p:cNvPr id="16397" name="bitedust.mid">
            <a:hlinkClick r:id="" action="ppaction://media"/>
            <a:extLst>
              <a:ext uri="{FF2B5EF4-FFF2-40B4-BE49-F238E27FC236}">
                <a16:creationId xmlns:a16="http://schemas.microsoft.com/office/drawing/2014/main" id="{C8F07E25-8F61-47A9-08FB-29D1012D7483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324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81887BC-241D-A764-D3F7-6975A0A7D3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yriad Condensed Web" pitchFamily="34" charset="0"/>
              </a:rPr>
              <a:t>Weapons</a:t>
            </a:r>
            <a:br>
              <a:rPr lang="en-US" altLang="en-US" sz="20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yriad Condensed Web" pitchFamily="34" charset="0"/>
              </a:rPr>
            </a:br>
            <a:r>
              <a:rPr lang="en-US" altLang="en-US" sz="20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yriad Condensed Web" pitchFamily="34" charset="0"/>
              </a:rPr>
              <a:t>Randy</a:t>
            </a:r>
            <a:endParaRPr lang="en-US" altLang="en-US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yriad Condensed Web" pitchFamily="34" charset="0"/>
            </a:endParaRP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CF5B40B0-BC1B-5ED0-0A4C-E86101D5F4F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895600" y="1676400"/>
            <a:ext cx="38100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yriad Condensed Web" pitchFamily="34" charset="0"/>
              </a:rPr>
              <a:t>Warriors used all kinds of weapons.</a:t>
            </a:r>
          </a:p>
          <a:p>
            <a:pPr>
              <a:lnSpc>
                <a:spcPct val="90000"/>
              </a:lnSpc>
            </a:pPr>
            <a:r>
              <a:rPr lang="en-US" altLang="en-US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yriad Condensed Web" pitchFamily="34" charset="0"/>
              </a:rPr>
              <a:t>The smallest weapon was a dagger.</a:t>
            </a:r>
          </a:p>
          <a:p>
            <a:pPr>
              <a:lnSpc>
                <a:spcPct val="90000"/>
              </a:lnSpc>
            </a:pPr>
            <a:r>
              <a:rPr lang="en-US" altLang="en-US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yriad Condensed Web" pitchFamily="34" charset="0"/>
              </a:rPr>
              <a:t>Knights used lances during jousting tournaments.</a:t>
            </a:r>
          </a:p>
          <a:p>
            <a:pPr>
              <a:lnSpc>
                <a:spcPct val="90000"/>
              </a:lnSpc>
            </a:pPr>
            <a:r>
              <a:rPr lang="en-US" altLang="en-US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yriad Condensed Web" pitchFamily="34" charset="0"/>
              </a:rPr>
              <a:t>A double-handed sword was used in the 13</a:t>
            </a:r>
            <a:r>
              <a:rPr lang="en-US" altLang="en-US" i="1" baseline="30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yriad Condensed Web" pitchFamily="34" charset="0"/>
              </a:rPr>
              <a:t>th</a:t>
            </a:r>
            <a:r>
              <a:rPr lang="en-US" altLang="en-US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yriad Condensed Web" pitchFamily="34" charset="0"/>
              </a:rPr>
              <a:t> century.</a:t>
            </a:r>
          </a:p>
        </p:txBody>
      </p:sp>
      <p:pic>
        <p:nvPicPr>
          <p:cNvPr id="17413" name="Picture 5">
            <a:extLst>
              <a:ext uri="{FF2B5EF4-FFF2-40B4-BE49-F238E27FC236}">
                <a16:creationId xmlns:a16="http://schemas.microsoft.com/office/drawing/2014/main" id="{741CDE34-4216-0980-36C9-31699B8F9DB8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457200"/>
            <a:ext cx="1730375" cy="5715000"/>
          </a:xfrm>
        </p:spPr>
      </p:pic>
      <p:pic>
        <p:nvPicPr>
          <p:cNvPr id="17414" name="Picture 6">
            <a:extLst>
              <a:ext uri="{FF2B5EF4-FFF2-40B4-BE49-F238E27FC236}">
                <a16:creationId xmlns:a16="http://schemas.microsoft.com/office/drawing/2014/main" id="{3E0CE812-DA65-4CFB-3169-A31CB2241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09800"/>
            <a:ext cx="2136775" cy="300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0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rgbClr val="FD1D05">
                <a:gamma/>
                <a:shade val="0"/>
                <a:invGamma/>
              </a:srgbClr>
            </a:gs>
            <a:gs pos="100000">
              <a:srgbClr val="FD1D05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69EBB55-FA37-FC4F-D6ED-87455C3ED0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</p:spPr>
        <p:txBody>
          <a:bodyPr/>
          <a:lstStyle/>
          <a:p>
            <a:r>
              <a:rPr lang="en-US" altLang="en-US" sz="4000" i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Medieval Monks</a:t>
            </a:r>
            <a:br>
              <a:rPr lang="en-US" altLang="en-US" sz="1600" i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</a:br>
            <a:r>
              <a:rPr lang="en-US" altLang="en-US" sz="2000" i="1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anose="02040602050305030304" pitchFamily="18" charset="0"/>
              </a:rPr>
              <a:t>Cory and Jared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B0E29009-836C-F34C-E085-B152FEC9591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800600" y="22860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Monks were men who devoted their lives to the service of God.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The chapel house is were monks go to speak to pardons.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They did not talk at dinner;instead they made signals to each other for talking.</a:t>
            </a:r>
          </a:p>
        </p:txBody>
      </p:sp>
      <p:pic>
        <p:nvPicPr>
          <p:cNvPr id="18437" name="Picture 5">
            <a:extLst>
              <a:ext uri="{FF2B5EF4-FFF2-40B4-BE49-F238E27FC236}">
                <a16:creationId xmlns:a16="http://schemas.microsoft.com/office/drawing/2014/main" id="{448EC823-C0F5-11E2-BA94-2FA24DF12654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133600"/>
            <a:ext cx="3670300" cy="4114800"/>
          </a:xfrm>
        </p:spPr>
      </p:pic>
      <p:pic>
        <p:nvPicPr>
          <p:cNvPr id="18438" name="Picture 6">
            <a:extLst>
              <a:ext uri="{FF2B5EF4-FFF2-40B4-BE49-F238E27FC236}">
                <a16:creationId xmlns:a16="http://schemas.microsoft.com/office/drawing/2014/main" id="{8605C864-421C-1937-C589-0F41180A76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996950" cy="1817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233D0FC-5F85-7455-8474-45DDBF1446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Monotype Corsiva" panose="03010101010201010101" pitchFamily="66" charset="0"/>
              </a:rPr>
              <a:t>Monks and Nuns</a:t>
            </a:r>
            <a:br>
              <a:rPr lang="en-US" altLang="en-US" sz="2000">
                <a:latin typeface="Monotype Corsiva" panose="03010101010201010101" pitchFamily="66" charset="0"/>
              </a:rPr>
            </a:br>
            <a:r>
              <a:rPr lang="en-US" altLang="en-US" sz="2000">
                <a:latin typeface="Monotype Corsiva" panose="03010101010201010101" pitchFamily="66" charset="0"/>
              </a:rPr>
              <a:t>Britt and Matthew J.</a:t>
            </a:r>
            <a:endParaRPr lang="en-US" altLang="en-US">
              <a:latin typeface="Monotype Corsiva" panose="03010101010201010101" pitchFamily="66" charset="0"/>
            </a:endParaRP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8F8FBC5D-06A2-707A-635E-D52AAA7208B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752600"/>
            <a:ext cx="3810000" cy="4800600"/>
          </a:xfrm>
        </p:spPr>
        <p:txBody>
          <a:bodyPr/>
          <a:lstStyle/>
          <a:p>
            <a:r>
              <a:rPr lang="en-US" altLang="en-US" sz="2100">
                <a:latin typeface="Monotype Corsiva" panose="03010101010201010101" pitchFamily="66" charset="0"/>
              </a:rPr>
              <a:t>Some monks wore shirts made of hair as undershirts,to purposely scratch their skin and constantly remind them of the suffering that Jesus had done.</a:t>
            </a:r>
          </a:p>
          <a:p>
            <a:r>
              <a:rPr lang="en-US" altLang="en-US" sz="2100">
                <a:latin typeface="Monotype Corsiva" panose="03010101010201010101" pitchFamily="66" charset="0"/>
              </a:rPr>
              <a:t>There is a special type of haircut required of monks in some churches.</a:t>
            </a:r>
          </a:p>
          <a:p>
            <a:r>
              <a:rPr lang="en-US" altLang="en-US" sz="2100">
                <a:latin typeface="Monotype Corsiva" panose="03010101010201010101" pitchFamily="66" charset="0"/>
              </a:rPr>
              <a:t>It is called Tonsure,and it leaves a ring of hair around the head to represent the crown of thorns that Jesus wore.</a:t>
            </a:r>
          </a:p>
          <a:p>
            <a:endParaRPr lang="en-US" altLang="en-US" sz="2100">
              <a:latin typeface="Monotype Corsiva" panose="03010101010201010101" pitchFamily="66" charset="0"/>
            </a:endParaRPr>
          </a:p>
        </p:txBody>
      </p:sp>
      <p:pic>
        <p:nvPicPr>
          <p:cNvPr id="19461" name="Picture 5">
            <a:extLst>
              <a:ext uri="{FF2B5EF4-FFF2-40B4-BE49-F238E27FC236}">
                <a16:creationId xmlns:a16="http://schemas.microsoft.com/office/drawing/2014/main" id="{580D7C38-DF80-A4D5-4E65-7E98E25707D2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981200"/>
            <a:ext cx="2424113" cy="4419600"/>
          </a:xfrm>
        </p:spPr>
      </p:pic>
      <p:pic>
        <p:nvPicPr>
          <p:cNvPr id="19462" name="aintnomountainhighenough.mid">
            <a:hlinkClick r:id="" action="ppaction://media"/>
            <a:extLst>
              <a:ext uri="{FF2B5EF4-FFF2-40B4-BE49-F238E27FC236}">
                <a16:creationId xmlns:a16="http://schemas.microsoft.com/office/drawing/2014/main" id="{217C166C-2623-181A-4341-A90DC50D022E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1" fill="hold"/>
                                        <p:tgtEl>
                                          <p:spTgt spid="194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462"/>
                </p:tgtEl>
              </p:cMediaNode>
            </p:audio>
          </p:childTnLst>
        </p:cTn>
      </p:par>
    </p:tnLst>
    <p:bldLst>
      <p:bldP spid="19458" grpId="0" autoUpdateAnimBg="0"/>
      <p:bldP spid="19460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rgbClr val="87F1A3"/>
            </a:gs>
            <a:gs pos="100000">
              <a:srgbClr val="FF33C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Rectangle 8">
            <a:extLst>
              <a:ext uri="{FF2B5EF4-FFF2-40B4-BE49-F238E27FC236}">
                <a16:creationId xmlns:a16="http://schemas.microsoft.com/office/drawing/2014/main" id="{8E535FC1-9173-5BEF-2A58-F7F53C2C64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altLang="en-US"/>
            </a:br>
            <a:endParaRPr lang="en-US" altLang="en-US"/>
          </a:p>
        </p:txBody>
      </p:sp>
      <p:sp>
        <p:nvSpPr>
          <p:cNvPr id="20489" name="Rectangle 9">
            <a:extLst>
              <a:ext uri="{FF2B5EF4-FFF2-40B4-BE49-F238E27FC236}">
                <a16:creationId xmlns:a16="http://schemas.microsoft.com/office/drawing/2014/main" id="{6ACCBAF4-6DE1-6600-9FEE-58F1C68286E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514600"/>
            <a:ext cx="38100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solidFill>
                  <a:srgbClr val="0033CC"/>
                </a:solidFill>
                <a:latin typeface="Myriad Condensed Web" pitchFamily="34" charset="0"/>
              </a:rPr>
              <a:t>Jousting reached its height as a spectator sport in the 13</a:t>
            </a:r>
            <a:r>
              <a:rPr lang="en-US" altLang="en-US" sz="2800" baseline="30000">
                <a:solidFill>
                  <a:srgbClr val="0033CC"/>
                </a:solidFill>
                <a:latin typeface="Myriad Condensed Web" pitchFamily="34" charset="0"/>
              </a:rPr>
              <a:t>th</a:t>
            </a:r>
            <a:r>
              <a:rPr lang="en-US" altLang="en-US" sz="2800">
                <a:solidFill>
                  <a:srgbClr val="0033CC"/>
                </a:solidFill>
                <a:latin typeface="Myriad Condensed Web" pitchFamily="34" charset="0"/>
              </a:rPr>
              <a:t> century.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solidFill>
                  <a:srgbClr val="0033CC"/>
                </a:solidFill>
                <a:latin typeface="Myriad Condensed Web" pitchFamily="34" charset="0"/>
              </a:rPr>
              <a:t>Knights met at a combined speed of 60 mph.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solidFill>
                  <a:srgbClr val="0033CC"/>
                </a:solidFill>
                <a:latin typeface="Myriad Condensed Web" pitchFamily="34" charset="0"/>
              </a:rPr>
              <a:t>2 teams of knights would fight a mock battle, called a tourney.</a:t>
            </a:r>
            <a:endParaRPr lang="en-US" altLang="en-US" sz="2400"/>
          </a:p>
        </p:txBody>
      </p:sp>
      <p:sp>
        <p:nvSpPr>
          <p:cNvPr id="20485" name="WordArt 5">
            <a:extLst>
              <a:ext uri="{FF2B5EF4-FFF2-40B4-BE49-F238E27FC236}">
                <a16:creationId xmlns:a16="http://schemas.microsoft.com/office/drawing/2014/main" id="{D1BAB28F-E679-7519-C97B-EEA2C10C733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24000" y="228600"/>
            <a:ext cx="6096000" cy="990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 panose="020B0806030902050204" pitchFamily="34" charset="0"/>
              </a:rPr>
              <a:t>Jousts &amp; Tournaments</a:t>
            </a:r>
            <a:br>
              <a:rPr lang="en-GB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 panose="020B0806030902050204" pitchFamily="34" charset="0"/>
              </a:rPr>
            </a:br>
            <a:endParaRPr lang="en-GB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20487" name="WordArt 7">
            <a:extLst>
              <a:ext uri="{FF2B5EF4-FFF2-40B4-BE49-F238E27FC236}">
                <a16:creationId xmlns:a16="http://schemas.microsoft.com/office/drawing/2014/main" id="{75C784FC-AA3B-D44C-6BE9-FA421D26812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667000" y="1371600"/>
            <a:ext cx="2819400" cy="8048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GB" sz="20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 panose="020B0806030902050204" pitchFamily="34" charset="0"/>
              </a:rPr>
              <a:t>By: Jordan &amp; Katrena</a:t>
            </a:r>
          </a:p>
        </p:txBody>
      </p:sp>
      <p:pic>
        <p:nvPicPr>
          <p:cNvPr id="20492" name="Picture 12">
            <a:extLst>
              <a:ext uri="{FF2B5EF4-FFF2-40B4-BE49-F238E27FC236}">
                <a16:creationId xmlns:a16="http://schemas.microsoft.com/office/drawing/2014/main" id="{37281CD9-1D1A-AD44-188F-85D6B283D74D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9800" y="1524000"/>
            <a:ext cx="2971800" cy="257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493" name="Picture 13">
            <a:extLst>
              <a:ext uri="{FF2B5EF4-FFF2-40B4-BE49-F238E27FC236}">
                <a16:creationId xmlns:a16="http://schemas.microsoft.com/office/drawing/2014/main" id="{A5960176-0954-6101-A18B-57DC733358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876800"/>
            <a:ext cx="2362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04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04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E6DCAC"/>
            </a:gs>
            <a:gs pos="23000">
              <a:srgbClr val="C7AC4C"/>
            </a:gs>
            <a:gs pos="55000">
              <a:srgbClr val="E6D78A"/>
            </a:gs>
            <a:gs pos="70000">
              <a:srgbClr val="C7AC4C"/>
            </a:gs>
            <a:gs pos="88000">
              <a:srgbClr val="E6D78A"/>
            </a:gs>
            <a:gs pos="100000">
              <a:srgbClr val="E6DCA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959A70D1-61F0-84E1-947A-7F1397CB75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anose="03010101010201010101" pitchFamily="66" charset="0"/>
              </a:rPr>
              <a:t>Jousts and Tournaments</a:t>
            </a:r>
            <a:br>
              <a:rPr lang="en-US" alt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anose="03010101010201010101" pitchFamily="66" charset="0"/>
              </a:rPr>
            </a:br>
            <a:r>
              <a:rPr lang="en-US" alt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anose="03010101010201010101" pitchFamily="66" charset="0"/>
              </a:rPr>
              <a:t>Lucas and Austin</a:t>
            </a:r>
            <a:endParaRPr lang="en-US" altLang="en-US">
              <a:effectLst>
                <a:outerShdw blurRad="38100" dist="38100" dir="2700000" algn="tl">
                  <a:srgbClr val="FFFFFF"/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DBFF828D-6997-EB06-F105-07F8642A65C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anose="03010101010201010101" pitchFamily="66" charset="0"/>
              </a:rPr>
              <a:t>In a joust, knights could show off their skills without other contestants getting in the way.</a:t>
            </a:r>
          </a:p>
          <a:p>
            <a:r>
              <a:rPr lang="en-US" alt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anose="03010101010201010101" pitchFamily="66" charset="0"/>
              </a:rPr>
              <a:t>A knight could score points if he broke his opponent’s lance on your shield.</a:t>
            </a:r>
          </a:p>
          <a:p>
            <a:r>
              <a:rPr lang="en-US" altLang="en-US" sz="240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anose="03010101010201010101" pitchFamily="66" charset="0"/>
              </a:rPr>
              <a:t>Special armor was developed for jousting to increase protection.</a:t>
            </a:r>
          </a:p>
        </p:txBody>
      </p:sp>
      <p:pic>
        <p:nvPicPr>
          <p:cNvPr id="21509" name="Picture 5">
            <a:extLst>
              <a:ext uri="{FF2B5EF4-FFF2-40B4-BE49-F238E27FC236}">
                <a16:creationId xmlns:a16="http://schemas.microsoft.com/office/drawing/2014/main" id="{DA2E9163-74AC-2B96-6FDC-53800DAE67B4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676400"/>
            <a:ext cx="3233738" cy="4876800"/>
          </a:xfrm>
        </p:spPr>
      </p:pic>
      <p:pic>
        <p:nvPicPr>
          <p:cNvPr id="21510" name="eyetig.mid">
            <a:hlinkClick r:id="" action="ppaction://media"/>
            <a:extLst>
              <a:ext uri="{FF2B5EF4-FFF2-40B4-BE49-F238E27FC236}">
                <a16:creationId xmlns:a16="http://schemas.microsoft.com/office/drawing/2014/main" id="{2C35F18A-AE02-AD8F-494B-4005F6D0CC1F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324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" fill="hold"/>
                                        <p:tgtEl>
                                          <p:spTgt spid="215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10"/>
                </p:tgtEl>
              </p:cMediaNode>
            </p:audio>
          </p:childTnLst>
        </p:cTn>
      </p:par>
    </p:tnLst>
    <p:bldLst>
      <p:bldP spid="21506" grpId="0" autoUpdateAnimBg="0"/>
      <p:bldP spid="2150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rgbClr val="FF33CC"/>
            </a:gs>
            <a:gs pos="100000">
              <a:srgbClr val="FFFF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>
            <a:extLst>
              <a:ext uri="{FF2B5EF4-FFF2-40B4-BE49-F238E27FC236}">
                <a16:creationId xmlns:a16="http://schemas.microsoft.com/office/drawing/2014/main" id="{95EC770C-36E2-CD5C-D9B6-3E0FF44EDDD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2667000"/>
            <a:ext cx="7620000" cy="2743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b="1">
                <a:solidFill>
                  <a:srgbClr val="3399FF"/>
                </a:solidFill>
                <a:latin typeface="Comic Sans MS" panose="030F0702030302020204" pitchFamily="66" charset="0"/>
              </a:rPr>
              <a:t>~In the middle ages,the main purpose for a cathedral was religion.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b="1">
                <a:solidFill>
                  <a:srgbClr val="3399FF"/>
                </a:solidFill>
                <a:latin typeface="Comic Sans MS" panose="030F0702030302020204" pitchFamily="66" charset="0"/>
              </a:rPr>
              <a:t>~The bells in the tower often signaled beginnings of services or served as a clock to tell time.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b="1">
                <a:solidFill>
                  <a:srgbClr val="3399FF"/>
                </a:solidFill>
                <a:latin typeface="Comic Sans MS" panose="030F0702030302020204" pitchFamily="66" charset="0"/>
              </a:rPr>
              <a:t>~Stained glass windows, statues, and paintings were picture Bibles for those who couldn’t read.</a:t>
            </a:r>
          </a:p>
        </p:txBody>
      </p:sp>
      <p:pic>
        <p:nvPicPr>
          <p:cNvPr id="22534" name="Picture 6">
            <a:extLst>
              <a:ext uri="{FF2B5EF4-FFF2-40B4-BE49-F238E27FC236}">
                <a16:creationId xmlns:a16="http://schemas.microsoft.com/office/drawing/2014/main" id="{F2A1E4B1-B8C1-756C-A8E7-EE08D94A78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2133600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5" name="Picture 7">
            <a:extLst>
              <a:ext uri="{FF2B5EF4-FFF2-40B4-BE49-F238E27FC236}">
                <a16:creationId xmlns:a16="http://schemas.microsoft.com/office/drawing/2014/main" id="{24347D44-C958-B6ED-58B9-95CA20983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813" y="457200"/>
            <a:ext cx="1982787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7" name="Picture 9">
            <a:extLst>
              <a:ext uri="{FF2B5EF4-FFF2-40B4-BE49-F238E27FC236}">
                <a16:creationId xmlns:a16="http://schemas.microsoft.com/office/drawing/2014/main" id="{30C92B27-E459-9AE4-D771-01FEA8BBC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557838"/>
            <a:ext cx="1090613" cy="130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8" name="closerwalkwiththee.mid">
            <a:hlinkClick r:id="" action="ppaction://media"/>
            <a:extLst>
              <a:ext uri="{FF2B5EF4-FFF2-40B4-BE49-F238E27FC236}">
                <a16:creationId xmlns:a16="http://schemas.microsoft.com/office/drawing/2014/main" id="{DD1BFCAB-E8D9-825B-A748-09702C5DA3C1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324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41" name="WordArt 13">
            <a:extLst>
              <a:ext uri="{FF2B5EF4-FFF2-40B4-BE49-F238E27FC236}">
                <a16:creationId xmlns:a16="http://schemas.microsoft.com/office/drawing/2014/main" id="{E6701C44-D33A-626F-8C01-BC6D4714F30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124200" y="990600"/>
            <a:ext cx="3324225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44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 panose="020B0A04020102020204" pitchFamily="34" charset="0"/>
              </a:rPr>
              <a:t>Cathedrals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25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538"/>
                </p:tgtEl>
              </p:cMediaNode>
            </p:audio>
          </p:childTnLst>
        </p:cTn>
      </p:par>
    </p:tnLst>
    <p:bldLst>
      <p:bldP spid="2253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89838248-1839-8496-EED1-E8AE18C52A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>
                <a:latin typeface="Georgia" panose="02040502050405020303" pitchFamily="18" charset="0"/>
              </a:rPr>
              <a:t>The Crusades</a:t>
            </a:r>
            <a:br>
              <a:rPr lang="en-US" altLang="en-US" sz="2000" i="1">
                <a:latin typeface="Georgia" panose="02040502050405020303" pitchFamily="18" charset="0"/>
              </a:rPr>
            </a:br>
            <a:r>
              <a:rPr lang="en-US" altLang="en-US" sz="2000" i="1">
                <a:latin typeface="Georgia" panose="02040502050405020303" pitchFamily="18" charset="0"/>
              </a:rPr>
              <a:t>Kendall, Darren, and Christopher</a:t>
            </a:r>
            <a:endParaRPr lang="en-US" altLang="en-US" i="1">
              <a:latin typeface="Georgia" panose="02040502050405020303" pitchFamily="18" charset="0"/>
            </a:endParaRP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D7240E09-4D2E-596F-A96A-DBF801233C0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514600" y="1905000"/>
            <a:ext cx="38100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i="1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During the Middle Ages, many Christians went as pilgrims to Jerusalem and other Bible lands.</a:t>
            </a:r>
          </a:p>
          <a:p>
            <a:pPr>
              <a:lnSpc>
                <a:spcPct val="90000"/>
              </a:lnSpc>
            </a:pPr>
            <a:r>
              <a:rPr lang="en-US" altLang="en-US" sz="2000" i="1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By November 1095 Pope Urban II preached a sermon calling on faithful Christians to journey to the Holy Land on a crusade against the Turks.</a:t>
            </a:r>
          </a:p>
          <a:p>
            <a:pPr>
              <a:lnSpc>
                <a:spcPct val="90000"/>
              </a:lnSpc>
            </a:pPr>
            <a:r>
              <a:rPr lang="en-US" altLang="en-US" sz="2000" i="1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The Turks were driven from much of the Holy Land and a new kingdom of Jerusalem known as Outremer, was set up.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i="1">
              <a:effectLst>
                <a:outerShdw blurRad="38100" dist="38100" dir="2700000" algn="tl">
                  <a:srgbClr val="FFFFFF"/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23557" name="Picture 5">
            <a:extLst>
              <a:ext uri="{FF2B5EF4-FFF2-40B4-BE49-F238E27FC236}">
                <a16:creationId xmlns:a16="http://schemas.microsoft.com/office/drawing/2014/main" id="{98305425-D49B-10C6-71B4-6A88B210EF74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24600" y="1524000"/>
            <a:ext cx="2454275" cy="4114800"/>
          </a:xfrm>
        </p:spPr>
      </p:pic>
      <p:pic>
        <p:nvPicPr>
          <p:cNvPr id="23558" name="Picture 6">
            <a:extLst>
              <a:ext uri="{FF2B5EF4-FFF2-40B4-BE49-F238E27FC236}">
                <a16:creationId xmlns:a16="http://schemas.microsoft.com/office/drawing/2014/main" id="{51F31847-DADC-8DD1-D383-8CF8668D23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67000"/>
            <a:ext cx="1552575" cy="328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9" name="Picture 7">
            <a:extLst>
              <a:ext uri="{FF2B5EF4-FFF2-40B4-BE49-F238E27FC236}">
                <a16:creationId xmlns:a16="http://schemas.microsoft.com/office/drawing/2014/main" id="{232A897A-7EBB-32ED-B1EB-E13F37B975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"/>
            <a:ext cx="2184400" cy="173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60" name="EveryBreatheYouTake.mid">
            <a:hlinkClick r:id="" action="ppaction://media"/>
            <a:extLst>
              <a:ext uri="{FF2B5EF4-FFF2-40B4-BE49-F238E27FC236}">
                <a16:creationId xmlns:a16="http://schemas.microsoft.com/office/drawing/2014/main" id="{ECD4A61B-1D5F-17ED-2132-739404091BC1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400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35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560"/>
                </p:tgtEl>
              </p:cMediaNode>
            </p:audio>
          </p:childTnLst>
        </p:cTn>
      </p:par>
    </p:tnLst>
    <p:bldLst>
      <p:bldP spid="23554" grpId="0" autoUpdateAnimBg="0"/>
      <p:bldP spid="23556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rgbClr val="0066FF"/>
            </a:gs>
            <a:gs pos="100000">
              <a:srgbClr val="FF99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AAD553E-22ED-9195-B5BF-2C542DFFAE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FF00"/>
                </a:solidFill>
                <a:latin typeface="Comic Sans MS" panose="030F0702030302020204" pitchFamily="66" charset="0"/>
              </a:rPr>
              <a:t>Monks and Nuns</a:t>
            </a:r>
            <a:br>
              <a:rPr lang="en-US" altLang="en-US" sz="2000">
                <a:solidFill>
                  <a:srgbClr val="FFFF00"/>
                </a:solidFill>
                <a:latin typeface="Comic Sans MS" panose="030F0702030302020204" pitchFamily="66" charset="0"/>
              </a:rPr>
            </a:br>
            <a:r>
              <a:rPr lang="en-US" altLang="en-US" sz="2000">
                <a:solidFill>
                  <a:srgbClr val="FFFF00"/>
                </a:solidFill>
                <a:latin typeface="Comic Sans MS" panose="030F0702030302020204" pitchFamily="66" charset="0"/>
              </a:rPr>
              <a:t>Stephanie and Madison</a:t>
            </a:r>
            <a:endParaRPr lang="en-US" altLang="en-US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4B57BE7C-6922-BF8A-DD73-D1D76B2E335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>
                <a:solidFill>
                  <a:srgbClr val="FFFF00"/>
                </a:solidFill>
                <a:latin typeface="Comic Sans MS" panose="030F0702030302020204" pitchFamily="66" charset="0"/>
              </a:rPr>
              <a:t>Monks lived alone, but met in a common chapel.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400">
                <a:solidFill>
                  <a:srgbClr val="FFFF00"/>
                </a:solidFill>
                <a:latin typeface="Comic Sans MS" panose="030F0702030302020204" pitchFamily="66" charset="0"/>
              </a:rPr>
              <a:t>Monks went to monastery churches eight times a day.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>
              <a:solidFill>
                <a:srgbClr val="FFFF00"/>
              </a:solidFill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400">
                <a:solidFill>
                  <a:srgbClr val="FFFF00"/>
                </a:solidFill>
                <a:latin typeface="Comic Sans MS" panose="030F0702030302020204" pitchFamily="66" charset="0"/>
              </a:rPr>
              <a:t>The life of a monk or nun was full of prayer, physical work, and prayer.</a:t>
            </a:r>
          </a:p>
        </p:txBody>
      </p:sp>
      <p:pic>
        <p:nvPicPr>
          <p:cNvPr id="24581" name="Picture 5">
            <a:extLst>
              <a:ext uri="{FF2B5EF4-FFF2-40B4-BE49-F238E27FC236}">
                <a16:creationId xmlns:a16="http://schemas.microsoft.com/office/drawing/2014/main" id="{0E929A21-1CF8-B6CA-A5E7-474814E248A8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0"/>
            <a:ext cx="1462088" cy="3505200"/>
          </a:xfrm>
        </p:spPr>
      </p:pic>
      <p:pic>
        <p:nvPicPr>
          <p:cNvPr id="24582" name="Picture 6">
            <a:extLst>
              <a:ext uri="{FF2B5EF4-FFF2-40B4-BE49-F238E27FC236}">
                <a16:creationId xmlns:a16="http://schemas.microsoft.com/office/drawing/2014/main" id="{21A65331-10E2-DB5E-CE99-2DE734FD4D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419600"/>
            <a:ext cx="167322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4" name="Picture 8">
            <a:extLst>
              <a:ext uri="{FF2B5EF4-FFF2-40B4-BE49-F238E27FC236}">
                <a16:creationId xmlns:a16="http://schemas.microsoft.com/office/drawing/2014/main" id="{D9F5A8E7-8E76-01F7-E30A-AC4D9BC960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981200"/>
            <a:ext cx="852488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6" name="amazinggrace.mid">
            <a:hlinkClick r:id="" action="ppaction://media"/>
            <a:extLst>
              <a:ext uri="{FF2B5EF4-FFF2-40B4-BE49-F238E27FC236}">
                <a16:creationId xmlns:a16="http://schemas.microsoft.com/office/drawing/2014/main" id="{AFB55BDD-0C11-E615-BC9F-A90FAEB36CF8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324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0" dur="1" fill="hold"/>
                                        <p:tgtEl>
                                          <p:spTgt spid="245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586"/>
                </p:tgtEl>
              </p:cMediaNode>
            </p:audio>
          </p:childTnLst>
        </p:cTn>
      </p:par>
    </p:tnLst>
    <p:bldLst>
      <p:bldP spid="24578" grpId="0" autoUpdateAnimBg="0"/>
      <p:bldP spid="24580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EF71BF8-E4F8-6422-8DBD-A98A5B29B1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467600" cy="1752600"/>
          </a:xfrm>
        </p:spPr>
        <p:txBody>
          <a:bodyPr/>
          <a:lstStyle/>
          <a:p>
            <a:r>
              <a:rPr lang="en-US" altLang="en-US" sz="5400">
                <a:latin typeface="Monotype Corsiva" panose="03010101010201010101" pitchFamily="66" charset="0"/>
              </a:rPr>
              <a:t>Knights of the Round Table</a:t>
            </a:r>
            <a:br>
              <a:rPr lang="en-US" altLang="en-US" sz="5400">
                <a:latin typeface="Monotype Corsiva" panose="03010101010201010101" pitchFamily="66" charset="0"/>
              </a:rPr>
            </a:br>
            <a:r>
              <a:rPr lang="en-US" altLang="en-US" sz="2800">
                <a:latin typeface="Monotype Corsiva" panose="03010101010201010101" pitchFamily="66" charset="0"/>
              </a:rPr>
              <a:t>Jessie B. and Ashley B.</a:t>
            </a: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0DA5CB53-6B4C-DB08-85FD-77F27BFA480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819400" y="1828800"/>
            <a:ext cx="3810000" cy="4800600"/>
          </a:xfrm>
        </p:spPr>
        <p:txBody>
          <a:bodyPr/>
          <a:lstStyle/>
          <a:p>
            <a:r>
              <a:rPr lang="en-US" altLang="en-US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The Knights of the Round Table were the most famous knights ever.</a:t>
            </a:r>
          </a:p>
          <a:p>
            <a:r>
              <a:rPr lang="en-US" altLang="en-US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King Arthur’s charge to the knights was meant to make them promise to always to do good and never do evil.</a:t>
            </a:r>
          </a:p>
          <a:p>
            <a:r>
              <a:rPr lang="en-US" altLang="en-US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Their bravery, honor, and dignity should be an example for all of us to behave even in today’s times.</a:t>
            </a:r>
          </a:p>
        </p:txBody>
      </p:sp>
      <p:pic>
        <p:nvPicPr>
          <p:cNvPr id="26629" name="Picture 5">
            <a:extLst>
              <a:ext uri="{FF2B5EF4-FFF2-40B4-BE49-F238E27FC236}">
                <a16:creationId xmlns:a16="http://schemas.microsoft.com/office/drawing/2014/main" id="{3C08EF8E-BD63-25AE-5605-985977B5685C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514600"/>
            <a:ext cx="2563813" cy="4114800"/>
          </a:xfrm>
        </p:spPr>
      </p:pic>
      <p:pic>
        <p:nvPicPr>
          <p:cNvPr id="26630" name="Picture 6">
            <a:extLst>
              <a:ext uri="{FF2B5EF4-FFF2-40B4-BE49-F238E27FC236}">
                <a16:creationId xmlns:a16="http://schemas.microsoft.com/office/drawing/2014/main" id="{3F666410-1651-67CD-340D-DFDE32F9D1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819400"/>
            <a:ext cx="1433513" cy="346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8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28" name="Group 56">
            <a:extLst>
              <a:ext uri="{FF2B5EF4-FFF2-40B4-BE49-F238E27FC236}">
                <a16:creationId xmlns:a16="http://schemas.microsoft.com/office/drawing/2014/main" id="{1CDC11AE-8449-13EB-C4F4-7833FFA4A778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457200" y="2286000"/>
          <a:ext cx="8305800" cy="3429000"/>
        </p:xfrm>
        <a:graphic>
          <a:graphicData uri="http://schemas.openxmlformats.org/drawingml/2006/table">
            <a:tbl>
              <a:tblPr/>
              <a:tblGrid>
                <a:gridCol w="2017713">
                  <a:extLst>
                    <a:ext uri="{9D8B030D-6E8A-4147-A177-3AD203B41FA5}">
                      <a16:colId xmlns:a16="http://schemas.microsoft.com/office/drawing/2014/main" val="1146437322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466744188"/>
                    </a:ext>
                  </a:extLst>
                </a:gridCol>
                <a:gridCol w="2017712">
                  <a:extLst>
                    <a:ext uri="{9D8B030D-6E8A-4147-A177-3AD203B41FA5}">
                      <a16:colId xmlns:a16="http://schemas.microsoft.com/office/drawing/2014/main" val="1994071632"/>
                    </a:ext>
                  </a:extLst>
                </a:gridCol>
                <a:gridCol w="2254250">
                  <a:extLst>
                    <a:ext uri="{9D8B030D-6E8A-4147-A177-3AD203B41FA5}">
                      <a16:colId xmlns:a16="http://schemas.microsoft.com/office/drawing/2014/main" val="4053696241"/>
                    </a:ext>
                  </a:extLst>
                </a:gridCol>
              </a:tblGrid>
              <a:tr h="1066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300" b="1" i="0" u="none" strike="noStrike" cap="none" normalizeH="0" baseline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man Old Style" panose="02050604050505020204" pitchFamily="18" charset="0"/>
                        </a:rPr>
                        <a:t>Becoming a Knight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300" b="1" i="0" u="none" strike="noStrike" cap="none" normalizeH="0" baseline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man Old Style" panose="02050604050505020204" pitchFamily="18" charset="0"/>
                        </a:rPr>
                        <a:t>Castles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300" b="1" i="0" u="none" strike="noStrike" cap="none" normalizeH="0" baseline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man Old Style" panose="02050604050505020204" pitchFamily="18" charset="0"/>
                        </a:rPr>
                        <a:t>Clothing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300" b="1" i="0" u="none" strike="noStrike" cap="none" normalizeH="0" baseline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man Old Style" panose="02050604050505020204" pitchFamily="18" charset="0"/>
                        </a:rPr>
                        <a:t>Knights &amp; their Armor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830789"/>
                  </a:ext>
                </a:extLst>
              </a:tr>
              <a:tr h="1219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300" b="1" i="0" u="none" strike="noStrike" cap="none" normalizeH="0" baseline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man Old Style" panose="02050604050505020204" pitchFamily="18" charset="0"/>
                        </a:rPr>
                        <a:t>Weapons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300" b="1" i="0" u="none" strike="noStrike" cap="none" normalizeH="0" baseline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man Old Style" panose="02050604050505020204" pitchFamily="18" charset="0"/>
                        </a:rPr>
                        <a:t>Medieval Monks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300" b="1" i="0" u="none" strike="noStrike" cap="none" normalizeH="0" baseline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man Old Style" panose="02050604050505020204" pitchFamily="18" charset="0"/>
                        </a:rPr>
                        <a:t>Knights of the Round Table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300" b="1" i="0" u="none" strike="noStrike" cap="none" normalizeH="0" baseline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man Old Style" panose="02050604050505020204" pitchFamily="18" charset="0"/>
                        </a:rPr>
                        <a:t>Jousts &amp; Tournaments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526208"/>
                  </a:ext>
                </a:extLst>
              </a:tr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300" b="1" i="0" u="none" strike="noStrike" cap="none" normalizeH="0" baseline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man Old Style" panose="02050604050505020204" pitchFamily="18" charset="0"/>
                        </a:rPr>
                        <a:t>Cathedrals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300" b="1" i="0" u="none" strike="noStrike" cap="none" normalizeH="0" baseline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man Old Style" panose="02050604050505020204" pitchFamily="18" charset="0"/>
                        </a:rPr>
                        <a:t>The Crusades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300" b="1" i="0" u="none" strike="noStrike" cap="none" normalizeH="0" baseline="0">
                          <a:ln>
                            <a:noFill/>
                          </a:ln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man Old Style" panose="02050604050505020204" pitchFamily="18" charset="0"/>
                        </a:rPr>
                        <a:t>Monks &amp; Nuns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300" b="1" i="0" u="none" strike="noStrike" cap="none" normalizeH="0" baseline="0">
                        <a:ln>
                          <a:noFill/>
                        </a:ln>
                        <a:solidFill>
                          <a:srgbClr val="CC99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042918"/>
                  </a:ext>
                </a:extLst>
              </a:tr>
            </a:tbl>
          </a:graphicData>
        </a:graphic>
      </p:graphicFrame>
      <p:sp>
        <p:nvSpPr>
          <p:cNvPr id="3123" name="WordArt 51">
            <a:extLst>
              <a:ext uri="{FF2B5EF4-FFF2-40B4-BE49-F238E27FC236}">
                <a16:creationId xmlns:a16="http://schemas.microsoft.com/office/drawing/2014/main" id="{E6A528FF-F6F7-0256-DE25-1A20AC19B899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CC99"/>
              </a:contourClr>
            </a:sp3d>
          </a:bodyPr>
          <a:lstStyle/>
          <a:p>
            <a:r>
              <a:rPr lang="en-GB" sz="3600" b="1" kern="10">
                <a:ln/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Bookman Old Style" panose="02050604050505020204" pitchFamily="18" charset="0"/>
              </a:rPr>
              <a:t>Topics of the Middle Ages</a:t>
            </a:r>
          </a:p>
        </p:txBody>
      </p:sp>
      <p:pic>
        <p:nvPicPr>
          <p:cNvPr id="3126" name="callingallangels.mid">
            <a:hlinkClick r:id="" action="ppaction://media"/>
            <a:extLst>
              <a:ext uri="{FF2B5EF4-FFF2-40B4-BE49-F238E27FC236}">
                <a16:creationId xmlns:a16="http://schemas.microsoft.com/office/drawing/2014/main" id="{F820F69A-734F-3AFD-1B6C-92905D7C08F7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324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" fill="hold"/>
                                        <p:tgtEl>
                                          <p:spTgt spid="31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26"/>
                </p:tgtEl>
              </p:cMediaNode>
            </p:audio>
          </p:childTnLst>
        </p:cTn>
      </p:par>
    </p:tnLst>
    <p:bldLst>
      <p:bldP spid="3123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18F29AAC-8608-F458-33A4-BA61B7626B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>
                <a:latin typeface="Comic Sans MS" panose="030F0702030302020204" pitchFamily="66" charset="0"/>
              </a:rPr>
              <a:t>Thank you!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5AD5E9E6-3B49-F51E-5C37-65FBE8AD359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</a:t>
            </a:r>
            <a:r>
              <a:rPr lang="en-US" altLang="en-US" sz="26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Thank you to all the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6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	students for helping me create this presentation.  Some taught me a lot about making a Power Point, and in turn I taught others how to use PowerPoint.---Mrs. Sanders</a:t>
            </a:r>
          </a:p>
        </p:txBody>
      </p:sp>
      <p:pic>
        <p:nvPicPr>
          <p:cNvPr id="28677" name="Picture 5">
            <a:extLst>
              <a:ext uri="{FF2B5EF4-FFF2-40B4-BE49-F238E27FC236}">
                <a16:creationId xmlns:a16="http://schemas.microsoft.com/office/drawing/2014/main" id="{89AA2FB0-563F-8BB6-A70F-B4D1EF12E944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9138" y="1981200"/>
            <a:ext cx="3743325" cy="4114800"/>
          </a:xfrm>
        </p:spPr>
      </p:pic>
      <p:pic>
        <p:nvPicPr>
          <p:cNvPr id="28678" name="ifeelgood-jamesbrown.mid">
            <a:hlinkClick r:id="" action="ppaction://media"/>
            <a:extLst>
              <a:ext uri="{FF2B5EF4-FFF2-40B4-BE49-F238E27FC236}">
                <a16:creationId xmlns:a16="http://schemas.microsoft.com/office/drawing/2014/main" id="{8950A9EB-4EAD-3168-7AF8-B4226AB621B4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86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678"/>
                </p:tgtEl>
              </p:cMediaNode>
            </p:audio>
          </p:childTnLst>
        </p:cTn>
      </p:par>
    </p:tnLst>
    <p:bldLst>
      <p:bldP spid="28674" grpId="0" autoUpdateAnimBg="0"/>
      <p:bldP spid="28676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>
            <a:extLst>
              <a:ext uri="{FF2B5EF4-FFF2-40B4-BE49-F238E27FC236}">
                <a16:creationId xmlns:a16="http://schemas.microsoft.com/office/drawing/2014/main" id="{04C1B39E-12DF-DD9E-97DA-AD3D7F7AA6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0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 b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 b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 b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 b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 b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 sz="2400" b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 sz="2400" b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 b="0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7266A10B-1B2E-3A14-5E02-33D355EB839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latin typeface="Monotype Corsiva" panose="03010101010201010101" pitchFamily="66" charset="0"/>
              </a:rPr>
              <a:t>A boy starts on his way to knighthood at about the age of seven or eight. 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latin typeface="Monotype Corsiva" panose="03010101010201010101" pitchFamily="66" charset="0"/>
              </a:rPr>
              <a:t>This young trainee was known as a page.</a:t>
            </a:r>
          </a:p>
          <a:p>
            <a:pPr>
              <a:lnSpc>
                <a:spcPct val="90000"/>
              </a:lnSpc>
            </a:pPr>
            <a:r>
              <a:rPr lang="en-US" altLang="en-US" sz="2800">
                <a:latin typeface="Monotype Corsiva" panose="03010101010201010101" pitchFamily="66" charset="0"/>
              </a:rPr>
              <a:t> Pages practiced fighting with a sword against a wooden stak or pell  to develop muscles needed in becoming a strong knight.</a:t>
            </a:r>
          </a:p>
        </p:txBody>
      </p:sp>
      <p:sp>
        <p:nvSpPr>
          <p:cNvPr id="4100" name="WordArt 4">
            <a:extLst>
              <a:ext uri="{FF2B5EF4-FFF2-40B4-BE49-F238E27FC236}">
                <a16:creationId xmlns:a16="http://schemas.microsoft.com/office/drawing/2014/main" id="{92EC4543-AAF8-559A-3075-49FE252FF81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7200" y="304800"/>
            <a:ext cx="8153400" cy="10668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GB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BECOMING A KNIGHT</a:t>
            </a:r>
          </a:p>
        </p:txBody>
      </p:sp>
      <p:sp>
        <p:nvSpPr>
          <p:cNvPr id="4101" name="WordArt 5">
            <a:extLst>
              <a:ext uri="{FF2B5EF4-FFF2-40B4-BE49-F238E27FC236}">
                <a16:creationId xmlns:a16="http://schemas.microsoft.com/office/drawing/2014/main" id="{23FFB423-2C0E-783F-BAC1-CFD29C4C8FE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28800" y="1371600"/>
            <a:ext cx="4829175" cy="61118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GB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cs typeface="Times New Roman" panose="02020603050405020304" pitchFamily="18" charset="0"/>
              </a:rPr>
              <a:t>KIMBERLY &amp; BREANA</a:t>
            </a:r>
          </a:p>
        </p:txBody>
      </p:sp>
      <p:pic>
        <p:nvPicPr>
          <p:cNvPr id="4104" name="Picture 8">
            <a:extLst>
              <a:ext uri="{FF2B5EF4-FFF2-40B4-BE49-F238E27FC236}">
                <a16:creationId xmlns:a16="http://schemas.microsoft.com/office/drawing/2014/main" id="{2DAD0AB4-236A-EFD3-C737-ED31B1589B91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9338" y="2590800"/>
            <a:ext cx="2608262" cy="3505200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>
            <a:extLst>
              <a:ext uri="{FF2B5EF4-FFF2-40B4-BE49-F238E27FC236}">
                <a16:creationId xmlns:a16="http://schemas.microsoft.com/office/drawing/2014/main" id="{2ABE4AF4-EB1E-1C16-B2C4-5A23D62FA1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600">
                <a:solidFill>
                  <a:srgbClr val="663300"/>
                </a:solidFill>
                <a:latin typeface="Monotype Corsiva" panose="03010101010201010101" pitchFamily="66" charset="0"/>
              </a:rPr>
              <a:t>Becoming A Knight</a:t>
            </a:r>
            <a:br>
              <a:rPr lang="en-US" altLang="en-US">
                <a:solidFill>
                  <a:srgbClr val="663300"/>
                </a:solidFill>
                <a:latin typeface="Monotype Corsiva" panose="03010101010201010101" pitchFamily="66" charset="0"/>
              </a:rPr>
            </a:br>
            <a:r>
              <a:rPr lang="en-US" altLang="en-US" sz="2400">
                <a:solidFill>
                  <a:srgbClr val="663300"/>
                </a:solidFill>
                <a:latin typeface="Monotype Corsiva" panose="03010101010201010101" pitchFamily="66" charset="0"/>
              </a:rPr>
              <a:t>Jesse and Stephen</a:t>
            </a:r>
            <a:endParaRPr lang="en-US" altLang="en-US">
              <a:solidFill>
                <a:srgbClr val="6633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6147" name="Rectangle 1027">
            <a:extLst>
              <a:ext uri="{FF2B5EF4-FFF2-40B4-BE49-F238E27FC236}">
                <a16:creationId xmlns:a16="http://schemas.microsoft.com/office/drawing/2014/main" id="{4952F926-2659-C46C-549D-42EDB3F0949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400">
                <a:solidFill>
                  <a:srgbClr val="663300"/>
                </a:solidFill>
                <a:latin typeface="Monotype Corsiva" panose="03010101010201010101" pitchFamily="66" charset="0"/>
              </a:rPr>
              <a:t>You have to be the between the ages eighteen and twenty.</a:t>
            </a:r>
          </a:p>
          <a:p>
            <a:r>
              <a:rPr lang="en-US" altLang="en-US" sz="2400">
                <a:solidFill>
                  <a:srgbClr val="663300"/>
                </a:solidFill>
                <a:latin typeface="Monotype Corsiva" panose="03010101010201010101" pitchFamily="66" charset="0"/>
              </a:rPr>
              <a:t>The next morning you would be dressed in symbolically colored clothes red (for his blood), white (for purity), &amp; brown (for the return to earth when he died).</a:t>
            </a:r>
          </a:p>
          <a:p>
            <a:r>
              <a:rPr lang="en-US" altLang="en-US" sz="2400">
                <a:solidFill>
                  <a:srgbClr val="663300"/>
                </a:solidFill>
                <a:latin typeface="Monotype Corsiva" panose="03010101010201010101" pitchFamily="66" charset="0"/>
              </a:rPr>
              <a:t>A tap on each shoulder would crown him a knight.</a:t>
            </a:r>
          </a:p>
        </p:txBody>
      </p:sp>
      <p:pic>
        <p:nvPicPr>
          <p:cNvPr id="6151" name="Picture 1031">
            <a:hlinkClick r:id="rId5"/>
            <a:extLst>
              <a:ext uri="{FF2B5EF4-FFF2-40B4-BE49-F238E27FC236}">
                <a16:creationId xmlns:a16="http://schemas.microsoft.com/office/drawing/2014/main" id="{B0E549B3-6C05-8469-6DA2-F1148734DE46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34200" y="4495800"/>
            <a:ext cx="1905000" cy="196215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3" name="Picture 1033">
            <a:hlinkClick r:id="rId7"/>
            <a:extLst>
              <a:ext uri="{FF2B5EF4-FFF2-40B4-BE49-F238E27FC236}">
                <a16:creationId xmlns:a16="http://schemas.microsoft.com/office/drawing/2014/main" id="{813B20E3-88E9-AEF7-CF21-CD0A8EB985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81200"/>
            <a:ext cx="1743075" cy="245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disco.mid">
            <a:hlinkClick r:id="" action="ppaction://media"/>
            <a:extLst>
              <a:ext uri="{FF2B5EF4-FFF2-40B4-BE49-F238E27FC236}">
                <a16:creationId xmlns:a16="http://schemas.microsoft.com/office/drawing/2014/main" id="{766E6ED2-717D-4F08-D5B2-D9279A2467AD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248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1" fill="hold"/>
                                        <p:tgtEl>
                                          <p:spTgt spid="61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54"/>
                </p:tgtEl>
              </p:cMediaNode>
            </p:audio>
          </p:childTnLst>
        </p:cTn>
      </p:par>
    </p:tnLst>
    <p:bldLst>
      <p:bldP spid="6146" grpId="0" build="p" autoUpdateAnimBg="0"/>
      <p:bldP spid="61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4D6F608-BCBA-1457-9EAD-30A9C63CFA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7200">
                <a:solidFill>
                  <a:srgbClr val="FF33CC"/>
                </a:solidFill>
                <a:latin typeface="Monotype Corsiva" panose="03010101010201010101" pitchFamily="66" charset="0"/>
              </a:rPr>
              <a:t>Castles</a:t>
            </a:r>
            <a:br>
              <a:rPr lang="en-US" altLang="en-US" sz="7200">
                <a:solidFill>
                  <a:srgbClr val="FF33CC"/>
                </a:solidFill>
                <a:latin typeface="Monotype Corsiva" panose="03010101010201010101" pitchFamily="66" charset="0"/>
              </a:rPr>
            </a:br>
            <a:r>
              <a:rPr lang="en-US" altLang="en-US" sz="3200">
                <a:solidFill>
                  <a:srgbClr val="FF33CC"/>
                </a:solidFill>
                <a:latin typeface="Monotype Corsiva" panose="03010101010201010101" pitchFamily="66" charset="0"/>
              </a:rPr>
              <a:t>Kara and Haley</a:t>
            </a:r>
            <a:endParaRPr lang="en-US" altLang="en-US" sz="7200">
              <a:solidFill>
                <a:srgbClr val="FF33CC"/>
              </a:solidFill>
              <a:latin typeface="Monotype Corsiva" panose="03010101010201010101" pitchFamily="66" charset="0"/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E03AF60-6AF8-1A0F-50C2-8EC51B7C861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400">
                <a:solidFill>
                  <a:srgbClr val="FFFF00"/>
                </a:solidFill>
                <a:latin typeface="Monotype Corsiva" panose="03010101010201010101" pitchFamily="66" charset="0"/>
              </a:rPr>
              <a:t>The structures were surrounded by a moat, a ditch filled with water. </a:t>
            </a:r>
          </a:p>
          <a:p>
            <a:r>
              <a:rPr lang="en-US" altLang="en-US" sz="2400">
                <a:solidFill>
                  <a:srgbClr val="FFFF00"/>
                </a:solidFill>
                <a:latin typeface="Monotype Corsiva" panose="03010101010201010101" pitchFamily="66" charset="0"/>
              </a:rPr>
              <a:t>The gatehouse was the living quarters of the guards over the main gate of the castle.</a:t>
            </a:r>
          </a:p>
          <a:p>
            <a:r>
              <a:rPr lang="en-US" altLang="en-US" sz="2400">
                <a:solidFill>
                  <a:srgbClr val="FFFF00"/>
                </a:solidFill>
                <a:latin typeface="Monotype Corsiva" panose="03010101010201010101" pitchFamily="66" charset="0"/>
              </a:rPr>
              <a:t>The portcullis was a heavy gate made of wood and iron, which could be dropped down to close off the gatehouse.</a:t>
            </a:r>
          </a:p>
        </p:txBody>
      </p:sp>
      <p:pic>
        <p:nvPicPr>
          <p:cNvPr id="5125" name="Picture 5">
            <a:extLst>
              <a:ext uri="{FF2B5EF4-FFF2-40B4-BE49-F238E27FC236}">
                <a16:creationId xmlns:a16="http://schemas.microsoft.com/office/drawing/2014/main" id="{28E2DE32-E6D7-66FC-CE1B-90B43D7AE1F4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5800" y="1981200"/>
            <a:ext cx="4495800" cy="4648200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156B13"/>
            </a:gs>
            <a:gs pos="50000">
              <a:srgbClr val="9CB86E"/>
            </a:gs>
            <a:gs pos="100000">
              <a:srgbClr val="DDEBC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BBD5FB3-29AA-A484-8E56-DD2B979FEA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sz="7200">
                <a:solidFill>
                  <a:srgbClr val="FF6600"/>
                </a:solidFill>
                <a:latin typeface="Monotype Corsiva" panose="03010101010201010101" pitchFamily="66" charset="0"/>
              </a:rPr>
              <a:t>Castles</a:t>
            </a:r>
            <a:br>
              <a:rPr lang="en-US" altLang="en-US">
                <a:solidFill>
                  <a:srgbClr val="FF6600"/>
                </a:solidFill>
                <a:latin typeface="Monotype Corsiva" panose="03010101010201010101" pitchFamily="66" charset="0"/>
              </a:rPr>
            </a:br>
            <a:r>
              <a:rPr lang="en-US" altLang="en-US" sz="2000">
                <a:solidFill>
                  <a:srgbClr val="FF6600"/>
                </a:solidFill>
                <a:latin typeface="Monotype Corsiva" panose="03010101010201010101" pitchFamily="66" charset="0"/>
              </a:rPr>
              <a:t>Matthew B. and Branden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29ACB1E-A93E-76F6-0F96-AE4A122083C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400">
                <a:solidFill>
                  <a:srgbClr val="FF6600"/>
                </a:solidFill>
                <a:latin typeface="Monotype Corsiva" panose="03010101010201010101" pitchFamily="66" charset="0"/>
              </a:rPr>
              <a:t>The walls of a castle could be as thick as 30ft!!!</a:t>
            </a:r>
          </a:p>
          <a:p>
            <a:r>
              <a:rPr lang="en-US" altLang="en-US" sz="2400">
                <a:solidFill>
                  <a:srgbClr val="FF6600"/>
                </a:solidFill>
                <a:latin typeface="Monotype Corsiva" panose="03010101010201010101" pitchFamily="66" charset="0"/>
              </a:rPr>
              <a:t>The walls of a castle have small slits in them called arrow loops for men to shoot arrows through.</a:t>
            </a:r>
          </a:p>
          <a:p>
            <a:r>
              <a:rPr lang="en-US" altLang="en-US" sz="2400">
                <a:solidFill>
                  <a:srgbClr val="FF6600"/>
                </a:solidFill>
                <a:latin typeface="Monotype Corsiva" panose="03010101010201010101" pitchFamily="66" charset="0"/>
              </a:rPr>
              <a:t>Round walls made each part of the castle harder to hit, and they gradually get thicker.</a:t>
            </a:r>
          </a:p>
        </p:txBody>
      </p:sp>
      <p:pic>
        <p:nvPicPr>
          <p:cNvPr id="7175" name="Picture 7">
            <a:extLst>
              <a:ext uri="{FF2B5EF4-FFF2-40B4-BE49-F238E27FC236}">
                <a16:creationId xmlns:a16="http://schemas.microsoft.com/office/drawing/2014/main" id="{BCA3C4D8-351D-B51A-242E-C28CEF5AD2EF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62600" y="0"/>
            <a:ext cx="2057400" cy="1914525"/>
          </a:xfrm>
        </p:spPr>
      </p:pic>
      <p:pic>
        <p:nvPicPr>
          <p:cNvPr id="7177" name="Picture 9">
            <a:extLst>
              <a:ext uri="{FF2B5EF4-FFF2-40B4-BE49-F238E27FC236}">
                <a16:creationId xmlns:a16="http://schemas.microsoft.com/office/drawing/2014/main" id="{1D083F5E-ABC9-9CA2-2AA8-8964596884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14600"/>
            <a:ext cx="3684588" cy="370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rgbClr val="66CCFF"/>
            </a:gs>
            <a:gs pos="100000">
              <a:srgbClr val="FF99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49D5F35-B6C8-E93E-A778-A080C90737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Bookman Old Style" panose="02050604050505020204" pitchFamily="18" charset="0"/>
              </a:rPr>
              <a:t>Clothing of the Middle Ages</a:t>
            </a:r>
            <a:br>
              <a:rPr lang="en-US" altLang="en-US" sz="2000">
                <a:latin typeface="Bookman Old Style" panose="02050604050505020204" pitchFamily="18" charset="0"/>
              </a:rPr>
            </a:br>
            <a:r>
              <a:rPr lang="en-US" altLang="en-US" sz="2000">
                <a:latin typeface="Bookman Old Style" panose="02050604050505020204" pitchFamily="18" charset="0"/>
              </a:rPr>
              <a:t>Josie and Andrea</a:t>
            </a:r>
            <a:endParaRPr lang="en-US" altLang="en-US">
              <a:latin typeface="Bookman Old Style" panose="02050604050505020204" pitchFamily="18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46A1600-D23F-6EF5-DE6D-D035E9A8626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953000" y="19050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>
                <a:latin typeface="Bookman Old Style" panose="02050604050505020204" pitchFamily="18" charset="0"/>
              </a:rPr>
              <a:t>Most women and men wore tunics.</a:t>
            </a:r>
          </a:p>
          <a:p>
            <a:pPr>
              <a:lnSpc>
                <a:spcPct val="90000"/>
              </a:lnSpc>
            </a:pPr>
            <a:endParaRPr lang="en-US" altLang="en-US" sz="2400">
              <a:latin typeface="Bookman Old Style" panose="020506040505050202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400">
                <a:latin typeface="Bookman Old Style" panose="02050604050505020204" pitchFamily="18" charset="0"/>
              </a:rPr>
              <a:t>Children only wore rags  mostly from the adults old clothes and never had shoes to wear.</a:t>
            </a:r>
          </a:p>
          <a:p>
            <a:pPr>
              <a:lnSpc>
                <a:spcPct val="90000"/>
              </a:lnSpc>
            </a:pPr>
            <a:endParaRPr lang="en-US" altLang="en-US" sz="2400">
              <a:latin typeface="Bookman Old Style" panose="020506040505050202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400">
                <a:latin typeface="Bookman Old Style" panose="02050604050505020204" pitchFamily="18" charset="0"/>
              </a:rPr>
              <a:t>Monks and old men wore tunics to the ground.	</a:t>
            </a:r>
          </a:p>
        </p:txBody>
      </p:sp>
      <p:pic>
        <p:nvPicPr>
          <p:cNvPr id="12293" name="Picture 5">
            <a:extLst>
              <a:ext uri="{FF2B5EF4-FFF2-40B4-BE49-F238E27FC236}">
                <a16:creationId xmlns:a16="http://schemas.microsoft.com/office/drawing/2014/main" id="{6DADD07C-51F9-31F0-E03B-8361FD41B8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800600"/>
            <a:ext cx="1333500" cy="180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7" name="Picture 9">
            <a:extLst>
              <a:ext uri="{FF2B5EF4-FFF2-40B4-BE49-F238E27FC236}">
                <a16:creationId xmlns:a16="http://schemas.microsoft.com/office/drawing/2014/main" id="{F2F762FC-5FF7-575B-685D-8FA831CE024D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2057400"/>
            <a:ext cx="225742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8" name="Picture 10">
            <a:extLst>
              <a:ext uri="{FF2B5EF4-FFF2-40B4-BE49-F238E27FC236}">
                <a16:creationId xmlns:a16="http://schemas.microsoft.com/office/drawing/2014/main" id="{0F2EF51D-46B0-5565-C282-2FE8825C76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2433638" cy="342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rgbClr val="0047FF"/>
            </a:gs>
            <a:gs pos="13000">
              <a:srgbClr val="000082"/>
            </a:gs>
            <a:gs pos="28000">
              <a:srgbClr val="0047FF"/>
            </a:gs>
            <a:gs pos="42000">
              <a:srgbClr val="000082"/>
            </a:gs>
            <a:gs pos="57001">
              <a:srgbClr val="0047FF"/>
            </a:gs>
            <a:gs pos="72000">
              <a:srgbClr val="000082"/>
            </a:gs>
            <a:gs pos="87000">
              <a:srgbClr val="0047FF"/>
            </a:gs>
            <a:gs pos="100000">
              <a:srgbClr val="00008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AB0A892-F73B-8965-BA57-EA66ED3BF2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FF66"/>
                </a:solidFill>
                <a:latin typeface="Monotype Corsiva" panose="03010101010201010101" pitchFamily="66" charset="0"/>
              </a:rPr>
              <a:t>Knights and their Armor</a:t>
            </a:r>
            <a:br>
              <a:rPr lang="en-US" altLang="en-US" sz="2000">
                <a:solidFill>
                  <a:srgbClr val="FFFF66"/>
                </a:solidFill>
                <a:latin typeface="Monotype Corsiva" panose="03010101010201010101" pitchFamily="66" charset="0"/>
              </a:rPr>
            </a:br>
            <a:r>
              <a:rPr lang="en-US" altLang="en-US" sz="2000">
                <a:solidFill>
                  <a:srgbClr val="FFFF66"/>
                </a:solidFill>
                <a:latin typeface="Monotype Corsiva" panose="03010101010201010101" pitchFamily="66" charset="0"/>
              </a:rPr>
              <a:t>Jon-Jon and William</a:t>
            </a:r>
            <a:endParaRPr lang="en-US" altLang="en-US">
              <a:solidFill>
                <a:srgbClr val="FFFF66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27E96C9-597E-CFA9-94BF-35E0140FFD7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>
                <a:solidFill>
                  <a:srgbClr val="FFFF66"/>
                </a:solidFill>
              </a:rPr>
              <a:t>The suits took 5 years to make.</a:t>
            </a:r>
          </a:p>
          <a:p>
            <a:r>
              <a:rPr lang="en-US" altLang="en-US" sz="2800">
                <a:solidFill>
                  <a:srgbClr val="FFFF66"/>
                </a:solidFill>
              </a:rPr>
              <a:t>The armor was hand-made by artisans and craftsmen.</a:t>
            </a:r>
          </a:p>
          <a:p>
            <a:r>
              <a:rPr lang="en-US" altLang="en-US" sz="2800">
                <a:solidFill>
                  <a:srgbClr val="FFFF66"/>
                </a:solidFill>
              </a:rPr>
              <a:t>It took an hour to put on the suit of armor.</a:t>
            </a:r>
          </a:p>
          <a:p>
            <a:endParaRPr lang="en-US" altLang="en-US" sz="2800">
              <a:solidFill>
                <a:srgbClr val="FFFF66"/>
              </a:solidFill>
            </a:endParaRPr>
          </a:p>
        </p:txBody>
      </p:sp>
      <p:pic>
        <p:nvPicPr>
          <p:cNvPr id="14341" name="Picture 5">
            <a:extLst>
              <a:ext uri="{FF2B5EF4-FFF2-40B4-BE49-F238E27FC236}">
                <a16:creationId xmlns:a16="http://schemas.microsoft.com/office/drawing/2014/main" id="{94EFA56D-8CC9-D9CF-1E15-E643593D4794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1990725"/>
            <a:ext cx="3810000" cy="4095750"/>
          </a:xfrm>
        </p:spPr>
      </p:pic>
      <p:pic>
        <p:nvPicPr>
          <p:cNvPr id="14342" name="badboys.mid">
            <a:hlinkClick r:id="" action="ppaction://media"/>
            <a:extLst>
              <a:ext uri="{FF2B5EF4-FFF2-40B4-BE49-F238E27FC236}">
                <a16:creationId xmlns:a16="http://schemas.microsoft.com/office/drawing/2014/main" id="{39716E30-FA14-2949-3624-5E44C79EF043}"/>
              </a:ext>
            </a:extLst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48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1" fill="hold"/>
                                        <p:tgtEl>
                                          <p:spTgt spid="143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42"/>
                </p:tgtEl>
              </p:cMediaNode>
            </p:audio>
          </p:childTnLst>
        </p:cTn>
      </p:par>
    </p:tnLst>
    <p:bldLst>
      <p:bldP spid="14338" grpId="0" autoUpdateAnimBg="0"/>
      <p:bldP spid="1433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6699"/>
            </a:gs>
            <a:gs pos="19000">
              <a:srgbClr val="1170FF"/>
            </a:gs>
            <a:gs pos="28999">
              <a:srgbClr val="3333CC"/>
            </a:gs>
            <a:gs pos="39999">
              <a:srgbClr val="2E6792"/>
            </a:gs>
            <a:gs pos="53000">
              <a:srgbClr val="9999FF"/>
            </a:gs>
            <a:gs pos="84000">
              <a:srgbClr val="00CCCC"/>
            </a:gs>
            <a:gs pos="100000">
              <a:srgbClr val="3399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2B61016-2E4B-A511-3045-0B153D3E00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66FF"/>
                </a:solidFill>
                <a:latin typeface="Monotype Corsiva" panose="03010101010201010101" pitchFamily="66" charset="0"/>
              </a:rPr>
              <a:t>Knights and their Armor</a:t>
            </a:r>
            <a:br>
              <a:rPr lang="en-US" altLang="en-US">
                <a:solidFill>
                  <a:srgbClr val="FF66FF"/>
                </a:solidFill>
                <a:latin typeface="Monotype Corsiva" panose="03010101010201010101" pitchFamily="66" charset="0"/>
              </a:rPr>
            </a:br>
            <a:r>
              <a:rPr lang="en-US" altLang="en-US" sz="2800">
                <a:solidFill>
                  <a:srgbClr val="FF66FF"/>
                </a:solidFill>
                <a:latin typeface="Monotype Corsiva" panose="03010101010201010101" pitchFamily="66" charset="0"/>
              </a:rPr>
              <a:t>Niky and Kristi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1A7D24CA-CFE1-DBEB-74AF-54E3C95B1CF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2209800"/>
            <a:ext cx="38100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60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In the 12</a:t>
            </a:r>
            <a:r>
              <a:rPr lang="en-US" altLang="en-US" sz="2600" baseline="3000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th</a:t>
            </a:r>
            <a:r>
              <a:rPr lang="en-US" altLang="en-US" sz="260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 century, the knights used an armor called mail.</a:t>
            </a:r>
          </a:p>
          <a:p>
            <a:pPr>
              <a:lnSpc>
                <a:spcPct val="90000"/>
              </a:lnSpc>
            </a:pPr>
            <a:r>
              <a:rPr lang="en-US" altLang="en-US" sz="260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When the armor was complete it weighted about 20 or 30 pounds and that was only the chest, arms, and back.</a:t>
            </a:r>
          </a:p>
          <a:p>
            <a:pPr>
              <a:lnSpc>
                <a:spcPct val="90000"/>
              </a:lnSpc>
            </a:pPr>
            <a:r>
              <a:rPr lang="en-US" altLang="en-US" sz="260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These suits lasted until the 15</a:t>
            </a:r>
            <a:r>
              <a:rPr lang="en-US" altLang="en-US" sz="2600" baseline="3000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th</a:t>
            </a:r>
            <a:r>
              <a:rPr lang="en-US" altLang="en-US" sz="2600">
                <a:solidFill>
                  <a:srgbClr val="B2B2B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anose="03010101010201010101" pitchFamily="66" charset="0"/>
              </a:rPr>
              <a:t> century and then they started making full body suits our of plate armor.</a:t>
            </a:r>
          </a:p>
        </p:txBody>
      </p:sp>
      <p:pic>
        <p:nvPicPr>
          <p:cNvPr id="15365" name="Picture 5">
            <a:extLst>
              <a:ext uri="{FF2B5EF4-FFF2-40B4-BE49-F238E27FC236}">
                <a16:creationId xmlns:a16="http://schemas.microsoft.com/office/drawing/2014/main" id="{C46A2CEC-66CC-59B7-7CA8-4BED536B8DEB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2362200"/>
            <a:ext cx="3521075" cy="4114800"/>
          </a:xfrm>
        </p:spPr>
      </p:pic>
      <p:pic>
        <p:nvPicPr>
          <p:cNvPr id="15366" name="Picture 6">
            <a:extLst>
              <a:ext uri="{FF2B5EF4-FFF2-40B4-BE49-F238E27FC236}">
                <a16:creationId xmlns:a16="http://schemas.microsoft.com/office/drawing/2014/main" id="{8D146735-72D8-E5DA-0F3B-44C821CEE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33400"/>
            <a:ext cx="1905000" cy="141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1088</Words>
  <Application>Microsoft Office PowerPoint</Application>
  <PresentationFormat>On-screen Show (4:3)</PresentationFormat>
  <Paragraphs>121</Paragraphs>
  <Slides>21</Slides>
  <Notes>21</Notes>
  <HiddenSlides>0</HiddenSlides>
  <MMClips>10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Times New Roman</vt:lpstr>
      <vt:lpstr>Monotype Corsiva</vt:lpstr>
      <vt:lpstr>Myriad Condensed Web</vt:lpstr>
      <vt:lpstr>Bookman Old Style</vt:lpstr>
      <vt:lpstr>Book Antiqua</vt:lpstr>
      <vt:lpstr>Comic Sans MS</vt:lpstr>
      <vt:lpstr>Georgia</vt:lpstr>
      <vt:lpstr>Arial</vt:lpstr>
      <vt:lpstr>Default Design</vt:lpstr>
      <vt:lpstr>Middle Ages of Europe</vt:lpstr>
      <vt:lpstr>PowerPoint Presentation</vt:lpstr>
      <vt:lpstr>PowerPoint Presentation</vt:lpstr>
      <vt:lpstr>Becoming A Knight Jesse and Stephen</vt:lpstr>
      <vt:lpstr>Castles Kara and Haley</vt:lpstr>
      <vt:lpstr>Castles Matthew B. and Branden</vt:lpstr>
      <vt:lpstr>Clothing of the Middle Ages Josie and Andrea</vt:lpstr>
      <vt:lpstr>Knights and their Armor Jon-Jon and William</vt:lpstr>
      <vt:lpstr>Knights and their Armor Niky and Kristi</vt:lpstr>
      <vt:lpstr>PowerPoint Presentation</vt:lpstr>
      <vt:lpstr>Weapons Randy</vt:lpstr>
      <vt:lpstr>Medieval Monks Cory and Jared</vt:lpstr>
      <vt:lpstr>Monks and Nuns Britt and Matthew J.</vt:lpstr>
      <vt:lpstr> </vt:lpstr>
      <vt:lpstr>Jousts and Tournaments Lucas and Austin</vt:lpstr>
      <vt:lpstr>PowerPoint Presentation</vt:lpstr>
      <vt:lpstr>The Crusades Kendall, Darren, and Christopher</vt:lpstr>
      <vt:lpstr>Monks and Nuns Stephanie and Madison</vt:lpstr>
      <vt:lpstr>Knights of the Round Table Jessie B. and Ashley B.</vt:lpstr>
      <vt:lpstr>Thank you!</vt:lpstr>
      <vt:lpstr>PowerPoint Presentation</vt:lpstr>
    </vt:vector>
  </TitlesOfParts>
  <Company>Edinburg Attendance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 Ages of Europe</dc:title>
  <dc:creator>Pam Tucker</dc:creator>
  <cp:lastModifiedBy>Nayan GRIFFITHS</cp:lastModifiedBy>
  <cp:revision>43</cp:revision>
  <dcterms:created xsi:type="dcterms:W3CDTF">2006-04-11T15:57:26Z</dcterms:created>
  <dcterms:modified xsi:type="dcterms:W3CDTF">2023-06-06T10:49:44Z</dcterms:modified>
</cp:coreProperties>
</file>